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39"/>
  </p:notesMasterIdLst>
  <p:sldIdLst>
    <p:sldId id="281" r:id="rId3"/>
    <p:sldId id="347" r:id="rId4"/>
    <p:sldId id="294" r:id="rId5"/>
    <p:sldId id="349" r:id="rId6"/>
    <p:sldId id="343" r:id="rId7"/>
    <p:sldId id="352" r:id="rId8"/>
    <p:sldId id="361" r:id="rId9"/>
    <p:sldId id="338" r:id="rId10"/>
    <p:sldId id="368" r:id="rId11"/>
    <p:sldId id="362"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09" r:id="rId26"/>
    <p:sldId id="410" r:id="rId27"/>
    <p:sldId id="411" r:id="rId28"/>
    <p:sldId id="412" r:id="rId29"/>
    <p:sldId id="413" r:id="rId30"/>
    <p:sldId id="414" r:id="rId31"/>
    <p:sldId id="415" r:id="rId32"/>
    <p:sldId id="416" r:id="rId33"/>
    <p:sldId id="417" r:id="rId34"/>
    <p:sldId id="418" r:id="rId35"/>
    <p:sldId id="419" r:id="rId36"/>
    <p:sldId id="420" r:id="rId37"/>
    <p:sldId id="42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8" d="100"/>
          <a:sy n="108" d="100"/>
        </p:scale>
        <p:origin x="108" y="96"/>
      </p:cViewPr>
      <p:guideLst>
        <p:guide orient="horz" pos="2160"/>
        <p:guide pos="2880"/>
      </p:guideLst>
    </p:cSldViewPr>
  </p:slideViewPr>
  <p:notesTextViewPr>
    <p:cViewPr>
      <p:scale>
        <a:sx n="1" d="1"/>
        <a:sy n="1" d="1"/>
      </p:scale>
      <p:origin x="0" y="0"/>
    </p:cViewPr>
  </p:notesTextViewPr>
  <p:sorterViewPr>
    <p:cViewPr varScale="1">
      <p:scale>
        <a:sx n="1" d="1"/>
        <a:sy n="1" d="1"/>
      </p:scale>
      <p:origin x="0" y="-22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D6BB1E-C5B3-422A-9A58-65D3C2594769}" type="doc">
      <dgm:prSet loTypeId="urn:microsoft.com/office/officeart/2005/8/layout/cycle3" loCatId="cycle" qsTypeId="urn:microsoft.com/office/officeart/2005/8/quickstyle/3d1" qsCatId="3D" csTypeId="urn:microsoft.com/office/officeart/2005/8/colors/accent0_2" csCatId="mainScheme" phldr="1"/>
      <dgm:spPr/>
      <dgm:t>
        <a:bodyPr/>
        <a:lstStyle/>
        <a:p>
          <a:endParaRPr lang="en-GB"/>
        </a:p>
      </dgm:t>
    </dgm:pt>
    <dgm:pt modelId="{BC2AD51C-D579-4ED7-85AA-E22FEB3FCF92}">
      <dgm:prSet custT="1"/>
      <dgm:spPr/>
      <dgm:t>
        <a:bodyPr/>
        <a:lstStyle/>
        <a:p>
          <a:pPr rtl="0"/>
          <a:r>
            <a:rPr lang="en-GB" sz="2000" dirty="0" smtClean="0">
              <a:solidFill>
                <a:schemeClr val="tx1"/>
              </a:solidFill>
              <a:latin typeface="Arial" panose="020B0604020202020204" pitchFamily="34" charset="0"/>
              <a:cs typeface="Arial" panose="020B0604020202020204" pitchFamily="34" charset="0"/>
            </a:rPr>
            <a:t>GCP background and principles</a:t>
          </a:r>
          <a:endParaRPr lang="en-GB" sz="2400" dirty="0">
            <a:solidFill>
              <a:schemeClr val="tx1"/>
            </a:solidFill>
            <a:latin typeface="Arial" panose="020B0604020202020204" pitchFamily="34" charset="0"/>
            <a:cs typeface="Arial" panose="020B0604020202020204" pitchFamily="34" charset="0"/>
          </a:endParaRPr>
        </a:p>
      </dgm:t>
    </dgm:pt>
    <dgm:pt modelId="{B7327D29-B29E-471E-98B2-A2359F7D42AE}" type="parTrans" cxnId="{E664E0B9-365D-4EB1-800E-9174FF11D6F5}">
      <dgm:prSet/>
      <dgm:spPr/>
      <dgm:t>
        <a:bodyPr/>
        <a:lstStyle/>
        <a:p>
          <a:endParaRPr lang="en-GB">
            <a:solidFill>
              <a:schemeClr val="tx1"/>
            </a:solidFill>
          </a:endParaRPr>
        </a:p>
      </dgm:t>
    </dgm:pt>
    <dgm:pt modelId="{A9B64CFE-9E0F-4019-9487-6B4AC4F1062A}" type="sibTrans" cxnId="{E664E0B9-365D-4EB1-800E-9174FF11D6F5}">
      <dgm:prSet/>
      <dgm:spPr/>
      <dgm:t>
        <a:bodyPr/>
        <a:lstStyle/>
        <a:p>
          <a:endParaRPr lang="en-GB">
            <a:solidFill>
              <a:schemeClr val="tx1"/>
            </a:solidFill>
          </a:endParaRPr>
        </a:p>
      </dgm:t>
    </dgm:pt>
    <dgm:pt modelId="{E9771C12-DCE8-4D41-977A-6E27F5625222}">
      <dgm:prSet custT="1"/>
      <dgm:spPr/>
      <dgm:t>
        <a:bodyPr/>
        <a:lstStyle/>
        <a:p>
          <a:pPr rtl="0"/>
          <a:r>
            <a:rPr lang="en-GB" sz="2000" dirty="0" smtClean="0">
              <a:solidFill>
                <a:schemeClr val="tx1"/>
              </a:solidFill>
              <a:latin typeface="Arial" panose="020B0604020202020204" pitchFamily="34" charset="0"/>
              <a:cs typeface="Arial" panose="020B0604020202020204" pitchFamily="34" charset="0"/>
            </a:rPr>
            <a:t>Study Set-up</a:t>
          </a:r>
          <a:endParaRPr lang="en-GB" sz="2000" dirty="0">
            <a:solidFill>
              <a:schemeClr val="tx1"/>
            </a:solidFill>
            <a:latin typeface="Arial" panose="020B0604020202020204" pitchFamily="34" charset="0"/>
            <a:cs typeface="Arial" panose="020B0604020202020204" pitchFamily="34" charset="0"/>
          </a:endParaRPr>
        </a:p>
      </dgm:t>
    </dgm:pt>
    <dgm:pt modelId="{400A1FCD-40A9-4C09-AE1B-4404400D4BAA}" type="parTrans" cxnId="{45DA83DB-752B-43CB-B284-935BA0EFA818}">
      <dgm:prSet/>
      <dgm:spPr/>
      <dgm:t>
        <a:bodyPr/>
        <a:lstStyle/>
        <a:p>
          <a:endParaRPr lang="en-GB">
            <a:solidFill>
              <a:schemeClr val="tx1"/>
            </a:solidFill>
          </a:endParaRPr>
        </a:p>
      </dgm:t>
    </dgm:pt>
    <dgm:pt modelId="{1C489712-B0A0-43AB-B13E-3777B9DEB9B1}" type="sibTrans" cxnId="{45DA83DB-752B-43CB-B284-935BA0EFA818}">
      <dgm:prSet/>
      <dgm:spPr/>
      <dgm:t>
        <a:bodyPr/>
        <a:lstStyle/>
        <a:p>
          <a:endParaRPr lang="en-GB">
            <a:solidFill>
              <a:schemeClr val="tx1"/>
            </a:solidFill>
          </a:endParaRPr>
        </a:p>
      </dgm:t>
    </dgm:pt>
    <dgm:pt modelId="{CB03060D-4FC1-4A60-9C60-3796CFF06EAD}">
      <dgm:prSet custT="1"/>
      <dgm:spPr/>
      <dgm:t>
        <a:bodyPr/>
        <a:lstStyle/>
        <a:p>
          <a:pPr rtl="0"/>
          <a:r>
            <a:rPr lang="en-GB" sz="2000" dirty="0" smtClean="0">
              <a:solidFill>
                <a:schemeClr val="tx1"/>
              </a:solidFill>
              <a:latin typeface="Arial" panose="020B0604020202020204" pitchFamily="34" charset="0"/>
              <a:cs typeface="Arial" panose="020B0604020202020204" pitchFamily="34" charset="0"/>
            </a:rPr>
            <a:t>The Process of Informed Consent</a:t>
          </a:r>
          <a:endParaRPr lang="en-GB" sz="2000" dirty="0">
            <a:solidFill>
              <a:schemeClr val="tx1"/>
            </a:solidFill>
            <a:latin typeface="Arial" panose="020B0604020202020204" pitchFamily="34" charset="0"/>
            <a:cs typeface="Arial" panose="020B0604020202020204" pitchFamily="34" charset="0"/>
          </a:endParaRPr>
        </a:p>
      </dgm:t>
    </dgm:pt>
    <dgm:pt modelId="{3ABF9835-848D-4AC4-A86C-F7A53104C413}" type="parTrans" cxnId="{2BEDF78D-8F2E-455F-80F5-B31B7374DAF5}">
      <dgm:prSet/>
      <dgm:spPr/>
      <dgm:t>
        <a:bodyPr/>
        <a:lstStyle/>
        <a:p>
          <a:endParaRPr lang="en-GB">
            <a:solidFill>
              <a:schemeClr val="tx1"/>
            </a:solidFill>
          </a:endParaRPr>
        </a:p>
      </dgm:t>
    </dgm:pt>
    <dgm:pt modelId="{52835178-874F-43E2-8D39-88FEB9721CD6}" type="sibTrans" cxnId="{2BEDF78D-8F2E-455F-80F5-B31B7374DAF5}">
      <dgm:prSet/>
      <dgm:spPr/>
      <dgm:t>
        <a:bodyPr/>
        <a:lstStyle/>
        <a:p>
          <a:endParaRPr lang="en-GB">
            <a:solidFill>
              <a:schemeClr val="tx1"/>
            </a:solidFill>
          </a:endParaRPr>
        </a:p>
      </dgm:t>
    </dgm:pt>
    <dgm:pt modelId="{1AB629C4-5BBA-46D4-B932-05B166BE7487}">
      <dgm:prSet custT="1"/>
      <dgm:spPr/>
      <dgm:t>
        <a:bodyPr/>
        <a:lstStyle/>
        <a:p>
          <a:pPr rtl="0"/>
          <a:r>
            <a:rPr lang="en-GB" sz="2000" dirty="0" smtClean="0">
              <a:solidFill>
                <a:schemeClr val="tx1"/>
              </a:solidFill>
              <a:latin typeface="Arial" panose="020B0604020202020204" pitchFamily="34" charset="0"/>
              <a:cs typeface="Arial" panose="020B0604020202020204" pitchFamily="34" charset="0"/>
            </a:rPr>
            <a:t>Study Conduct</a:t>
          </a:r>
          <a:endParaRPr lang="en-GB" sz="2000" dirty="0">
            <a:solidFill>
              <a:schemeClr val="tx1"/>
            </a:solidFill>
            <a:latin typeface="Arial" panose="020B0604020202020204" pitchFamily="34" charset="0"/>
            <a:cs typeface="Arial" panose="020B0604020202020204" pitchFamily="34" charset="0"/>
          </a:endParaRPr>
        </a:p>
      </dgm:t>
    </dgm:pt>
    <dgm:pt modelId="{5CE88D11-6FC4-42C7-A75D-F059256FB441}" type="parTrans" cxnId="{E1B733AA-88CE-4FF0-914C-F0DE981D73ED}">
      <dgm:prSet/>
      <dgm:spPr/>
      <dgm:t>
        <a:bodyPr/>
        <a:lstStyle/>
        <a:p>
          <a:endParaRPr lang="en-GB">
            <a:solidFill>
              <a:schemeClr val="tx1"/>
            </a:solidFill>
          </a:endParaRPr>
        </a:p>
      </dgm:t>
    </dgm:pt>
    <dgm:pt modelId="{03597F5F-F15B-4F40-9805-0E041E2222D6}" type="sibTrans" cxnId="{E1B733AA-88CE-4FF0-914C-F0DE981D73ED}">
      <dgm:prSet/>
      <dgm:spPr/>
      <dgm:t>
        <a:bodyPr/>
        <a:lstStyle/>
        <a:p>
          <a:endParaRPr lang="en-GB">
            <a:solidFill>
              <a:schemeClr val="tx1"/>
            </a:solidFill>
          </a:endParaRPr>
        </a:p>
      </dgm:t>
    </dgm:pt>
    <dgm:pt modelId="{F99B5783-8F92-47FF-AE43-B4EC565874EC}">
      <dgm:prSet custT="1"/>
      <dgm:spPr/>
      <dgm:t>
        <a:bodyPr/>
        <a:lstStyle/>
        <a:p>
          <a:pPr rtl="0"/>
          <a:r>
            <a:rPr lang="en-GB" sz="2000" dirty="0" smtClean="0">
              <a:solidFill>
                <a:schemeClr val="tx1"/>
              </a:solidFill>
              <a:latin typeface="Arial" panose="020B0604020202020204" pitchFamily="34" charset="0"/>
              <a:cs typeface="Arial" panose="020B0604020202020204" pitchFamily="34" charset="0"/>
            </a:rPr>
            <a:t>Study background and summary</a:t>
          </a:r>
          <a:endParaRPr lang="en-GB" sz="2000" dirty="0">
            <a:solidFill>
              <a:schemeClr val="tx1"/>
            </a:solidFill>
            <a:latin typeface="Arial" panose="020B0604020202020204" pitchFamily="34" charset="0"/>
            <a:cs typeface="Arial" panose="020B0604020202020204" pitchFamily="34" charset="0"/>
          </a:endParaRPr>
        </a:p>
      </dgm:t>
    </dgm:pt>
    <dgm:pt modelId="{10D79514-AA26-4F43-9618-F8665A16BC05}" type="parTrans" cxnId="{3A798EFF-0B15-40B9-A1E6-25B1C515A8E0}">
      <dgm:prSet/>
      <dgm:spPr/>
      <dgm:t>
        <a:bodyPr/>
        <a:lstStyle/>
        <a:p>
          <a:endParaRPr lang="en-GB">
            <a:solidFill>
              <a:schemeClr val="tx1"/>
            </a:solidFill>
          </a:endParaRPr>
        </a:p>
      </dgm:t>
    </dgm:pt>
    <dgm:pt modelId="{E58D030E-96BD-48AC-81BC-DC255EB77753}" type="sibTrans" cxnId="{3A798EFF-0B15-40B9-A1E6-25B1C515A8E0}">
      <dgm:prSet/>
      <dgm:spPr/>
      <dgm:t>
        <a:bodyPr/>
        <a:lstStyle/>
        <a:p>
          <a:endParaRPr lang="en-GB">
            <a:solidFill>
              <a:schemeClr val="tx1"/>
            </a:solidFill>
          </a:endParaRPr>
        </a:p>
      </dgm:t>
    </dgm:pt>
    <dgm:pt modelId="{08FF09B8-3870-4A3F-86D1-A8A3654676BC}" type="pres">
      <dgm:prSet presAssocID="{E6D6BB1E-C5B3-422A-9A58-65D3C2594769}" presName="Name0" presStyleCnt="0">
        <dgm:presLayoutVars>
          <dgm:dir/>
          <dgm:resizeHandles val="exact"/>
        </dgm:presLayoutVars>
      </dgm:prSet>
      <dgm:spPr/>
      <dgm:t>
        <a:bodyPr/>
        <a:lstStyle/>
        <a:p>
          <a:endParaRPr lang="en-GB"/>
        </a:p>
      </dgm:t>
    </dgm:pt>
    <dgm:pt modelId="{574F8EDE-4675-4E06-B199-FAA2FE3CC69E}" type="pres">
      <dgm:prSet presAssocID="{E6D6BB1E-C5B3-422A-9A58-65D3C2594769}" presName="cycle" presStyleCnt="0"/>
      <dgm:spPr/>
      <dgm:t>
        <a:bodyPr/>
        <a:lstStyle/>
        <a:p>
          <a:endParaRPr lang="en-GB"/>
        </a:p>
      </dgm:t>
    </dgm:pt>
    <dgm:pt modelId="{87606356-6C2F-4227-B055-9A6F3D7EBE79}" type="pres">
      <dgm:prSet presAssocID="{F99B5783-8F92-47FF-AE43-B4EC565874EC}" presName="nodeFirstNode" presStyleLbl="node1" presStyleIdx="0" presStyleCnt="5">
        <dgm:presLayoutVars>
          <dgm:bulletEnabled val="1"/>
        </dgm:presLayoutVars>
      </dgm:prSet>
      <dgm:spPr/>
      <dgm:t>
        <a:bodyPr/>
        <a:lstStyle/>
        <a:p>
          <a:endParaRPr lang="en-GB"/>
        </a:p>
      </dgm:t>
    </dgm:pt>
    <dgm:pt modelId="{BEB62C11-69E8-4184-BF0A-AD6FE96CC1A7}" type="pres">
      <dgm:prSet presAssocID="{E58D030E-96BD-48AC-81BC-DC255EB77753}" presName="sibTransFirstNode" presStyleLbl="bgShp" presStyleIdx="0" presStyleCnt="1"/>
      <dgm:spPr/>
      <dgm:t>
        <a:bodyPr/>
        <a:lstStyle/>
        <a:p>
          <a:endParaRPr lang="en-GB"/>
        </a:p>
      </dgm:t>
    </dgm:pt>
    <dgm:pt modelId="{D70F0C5C-E278-48C8-935E-5885A1E6FC7A}" type="pres">
      <dgm:prSet presAssocID="{BC2AD51C-D579-4ED7-85AA-E22FEB3FCF92}" presName="nodeFollowingNodes" presStyleLbl="node1" presStyleIdx="1" presStyleCnt="5">
        <dgm:presLayoutVars>
          <dgm:bulletEnabled val="1"/>
        </dgm:presLayoutVars>
      </dgm:prSet>
      <dgm:spPr/>
      <dgm:t>
        <a:bodyPr/>
        <a:lstStyle/>
        <a:p>
          <a:endParaRPr lang="en-GB"/>
        </a:p>
      </dgm:t>
    </dgm:pt>
    <dgm:pt modelId="{51E05CD2-7A81-4BBB-B8F9-07D6EA409C1A}" type="pres">
      <dgm:prSet presAssocID="{E9771C12-DCE8-4D41-977A-6E27F5625222}" presName="nodeFollowingNodes" presStyleLbl="node1" presStyleIdx="2" presStyleCnt="5">
        <dgm:presLayoutVars>
          <dgm:bulletEnabled val="1"/>
        </dgm:presLayoutVars>
      </dgm:prSet>
      <dgm:spPr/>
      <dgm:t>
        <a:bodyPr/>
        <a:lstStyle/>
        <a:p>
          <a:endParaRPr lang="en-GB"/>
        </a:p>
      </dgm:t>
    </dgm:pt>
    <dgm:pt modelId="{9BAC534E-952C-43CB-BF18-BAF4D5C69243}" type="pres">
      <dgm:prSet presAssocID="{CB03060D-4FC1-4A60-9C60-3796CFF06EAD}" presName="nodeFollowingNodes" presStyleLbl="node1" presStyleIdx="3" presStyleCnt="5">
        <dgm:presLayoutVars>
          <dgm:bulletEnabled val="1"/>
        </dgm:presLayoutVars>
      </dgm:prSet>
      <dgm:spPr/>
      <dgm:t>
        <a:bodyPr/>
        <a:lstStyle/>
        <a:p>
          <a:endParaRPr lang="en-GB"/>
        </a:p>
      </dgm:t>
    </dgm:pt>
    <dgm:pt modelId="{818A9050-C0B8-4F9A-8EA0-FD51C5F8F67C}" type="pres">
      <dgm:prSet presAssocID="{1AB629C4-5BBA-46D4-B932-05B166BE7487}" presName="nodeFollowingNodes" presStyleLbl="node1" presStyleIdx="4" presStyleCnt="5">
        <dgm:presLayoutVars>
          <dgm:bulletEnabled val="1"/>
        </dgm:presLayoutVars>
      </dgm:prSet>
      <dgm:spPr/>
      <dgm:t>
        <a:bodyPr/>
        <a:lstStyle/>
        <a:p>
          <a:endParaRPr lang="en-GB"/>
        </a:p>
      </dgm:t>
    </dgm:pt>
  </dgm:ptLst>
  <dgm:cxnLst>
    <dgm:cxn modelId="{E1B733AA-88CE-4FF0-914C-F0DE981D73ED}" srcId="{E6D6BB1E-C5B3-422A-9A58-65D3C2594769}" destId="{1AB629C4-5BBA-46D4-B932-05B166BE7487}" srcOrd="4" destOrd="0" parTransId="{5CE88D11-6FC4-42C7-A75D-F059256FB441}" sibTransId="{03597F5F-F15B-4F40-9805-0E041E2222D6}"/>
    <dgm:cxn modelId="{E2761763-1299-4D39-91D0-29C79BBEA2F7}" type="presOf" srcId="{BC2AD51C-D579-4ED7-85AA-E22FEB3FCF92}" destId="{D70F0C5C-E278-48C8-935E-5885A1E6FC7A}" srcOrd="0" destOrd="0" presId="urn:microsoft.com/office/officeart/2005/8/layout/cycle3"/>
    <dgm:cxn modelId="{7FEF2B38-9DD1-42FD-A822-3D45E86D6C59}" type="presOf" srcId="{E9771C12-DCE8-4D41-977A-6E27F5625222}" destId="{51E05CD2-7A81-4BBB-B8F9-07D6EA409C1A}" srcOrd="0" destOrd="0" presId="urn:microsoft.com/office/officeart/2005/8/layout/cycle3"/>
    <dgm:cxn modelId="{F227C8EE-ACD1-460E-8BC1-5CA5B94032EA}" type="presOf" srcId="{CB03060D-4FC1-4A60-9C60-3796CFF06EAD}" destId="{9BAC534E-952C-43CB-BF18-BAF4D5C69243}" srcOrd="0" destOrd="0" presId="urn:microsoft.com/office/officeart/2005/8/layout/cycle3"/>
    <dgm:cxn modelId="{2BEDF78D-8F2E-455F-80F5-B31B7374DAF5}" srcId="{E6D6BB1E-C5B3-422A-9A58-65D3C2594769}" destId="{CB03060D-4FC1-4A60-9C60-3796CFF06EAD}" srcOrd="3" destOrd="0" parTransId="{3ABF9835-848D-4AC4-A86C-F7A53104C413}" sibTransId="{52835178-874F-43E2-8D39-88FEB9721CD6}"/>
    <dgm:cxn modelId="{8B215447-4CB8-4300-BEB1-3C912038EB96}" type="presOf" srcId="{F99B5783-8F92-47FF-AE43-B4EC565874EC}" destId="{87606356-6C2F-4227-B055-9A6F3D7EBE79}" srcOrd="0" destOrd="0" presId="urn:microsoft.com/office/officeart/2005/8/layout/cycle3"/>
    <dgm:cxn modelId="{45DA83DB-752B-43CB-B284-935BA0EFA818}" srcId="{E6D6BB1E-C5B3-422A-9A58-65D3C2594769}" destId="{E9771C12-DCE8-4D41-977A-6E27F5625222}" srcOrd="2" destOrd="0" parTransId="{400A1FCD-40A9-4C09-AE1B-4404400D4BAA}" sibTransId="{1C489712-B0A0-43AB-B13E-3777B9DEB9B1}"/>
    <dgm:cxn modelId="{9A6B4AAB-19BC-4453-B292-86D2C321A5B2}" type="presOf" srcId="{1AB629C4-5BBA-46D4-B932-05B166BE7487}" destId="{818A9050-C0B8-4F9A-8EA0-FD51C5F8F67C}" srcOrd="0" destOrd="0" presId="urn:microsoft.com/office/officeart/2005/8/layout/cycle3"/>
    <dgm:cxn modelId="{E664E0B9-365D-4EB1-800E-9174FF11D6F5}" srcId="{E6D6BB1E-C5B3-422A-9A58-65D3C2594769}" destId="{BC2AD51C-D579-4ED7-85AA-E22FEB3FCF92}" srcOrd="1" destOrd="0" parTransId="{B7327D29-B29E-471E-98B2-A2359F7D42AE}" sibTransId="{A9B64CFE-9E0F-4019-9487-6B4AC4F1062A}"/>
    <dgm:cxn modelId="{DBF90C90-459D-4182-BF64-86C38F8D48C3}" type="presOf" srcId="{E6D6BB1E-C5B3-422A-9A58-65D3C2594769}" destId="{08FF09B8-3870-4A3F-86D1-A8A3654676BC}" srcOrd="0" destOrd="0" presId="urn:microsoft.com/office/officeart/2005/8/layout/cycle3"/>
    <dgm:cxn modelId="{3A798EFF-0B15-40B9-A1E6-25B1C515A8E0}" srcId="{E6D6BB1E-C5B3-422A-9A58-65D3C2594769}" destId="{F99B5783-8F92-47FF-AE43-B4EC565874EC}" srcOrd="0" destOrd="0" parTransId="{10D79514-AA26-4F43-9618-F8665A16BC05}" sibTransId="{E58D030E-96BD-48AC-81BC-DC255EB77753}"/>
    <dgm:cxn modelId="{E039F49D-5E83-482E-8C50-DC857854AD97}" type="presOf" srcId="{E58D030E-96BD-48AC-81BC-DC255EB77753}" destId="{BEB62C11-69E8-4184-BF0A-AD6FE96CC1A7}" srcOrd="0" destOrd="0" presId="urn:microsoft.com/office/officeart/2005/8/layout/cycle3"/>
    <dgm:cxn modelId="{F81A2D50-2E3C-4E2B-839E-FCFEF82A8120}" type="presParOf" srcId="{08FF09B8-3870-4A3F-86D1-A8A3654676BC}" destId="{574F8EDE-4675-4E06-B199-FAA2FE3CC69E}" srcOrd="0" destOrd="0" presId="urn:microsoft.com/office/officeart/2005/8/layout/cycle3"/>
    <dgm:cxn modelId="{BBBFB8D2-EA59-46D9-B323-69871D972FD1}" type="presParOf" srcId="{574F8EDE-4675-4E06-B199-FAA2FE3CC69E}" destId="{87606356-6C2F-4227-B055-9A6F3D7EBE79}" srcOrd="0" destOrd="0" presId="urn:microsoft.com/office/officeart/2005/8/layout/cycle3"/>
    <dgm:cxn modelId="{FC8CC99D-92BA-4349-899E-86CDDC366F4B}" type="presParOf" srcId="{574F8EDE-4675-4E06-B199-FAA2FE3CC69E}" destId="{BEB62C11-69E8-4184-BF0A-AD6FE96CC1A7}" srcOrd="1" destOrd="0" presId="urn:microsoft.com/office/officeart/2005/8/layout/cycle3"/>
    <dgm:cxn modelId="{A3F8C678-0FBC-4574-A0EC-6EBDCAB804B8}" type="presParOf" srcId="{574F8EDE-4675-4E06-B199-FAA2FE3CC69E}" destId="{D70F0C5C-E278-48C8-935E-5885A1E6FC7A}" srcOrd="2" destOrd="0" presId="urn:microsoft.com/office/officeart/2005/8/layout/cycle3"/>
    <dgm:cxn modelId="{2198DE04-66DC-4A8A-AF8A-0C33DCCB6EE3}" type="presParOf" srcId="{574F8EDE-4675-4E06-B199-FAA2FE3CC69E}" destId="{51E05CD2-7A81-4BBB-B8F9-07D6EA409C1A}" srcOrd="3" destOrd="0" presId="urn:microsoft.com/office/officeart/2005/8/layout/cycle3"/>
    <dgm:cxn modelId="{123A8BC3-D696-4CB8-AC67-1BF454FE998C}" type="presParOf" srcId="{574F8EDE-4675-4E06-B199-FAA2FE3CC69E}" destId="{9BAC534E-952C-43CB-BF18-BAF4D5C69243}" srcOrd="4" destOrd="0" presId="urn:microsoft.com/office/officeart/2005/8/layout/cycle3"/>
    <dgm:cxn modelId="{31BFC36A-6A5A-4F28-8ED7-BA279CCEF546}" type="presParOf" srcId="{574F8EDE-4675-4E06-B199-FAA2FE3CC69E}" destId="{818A9050-C0B8-4F9A-8EA0-FD51C5F8F67C}"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2210CC2B-B2FF-419A-984F-80B8E4AF4008}" type="doc">
      <dgm:prSet loTypeId="urn:microsoft.com/office/officeart/2005/8/layout/radial3" loCatId="relationship" qsTypeId="urn:microsoft.com/office/officeart/2005/8/quickstyle/3d2" qsCatId="3D" csTypeId="urn:microsoft.com/office/officeart/2005/8/colors/accent0_1" csCatId="mainScheme" phldr="1"/>
      <dgm:spPr/>
      <dgm:t>
        <a:bodyPr/>
        <a:lstStyle/>
        <a:p>
          <a:endParaRPr lang="en-GB"/>
        </a:p>
      </dgm:t>
    </dgm:pt>
    <dgm:pt modelId="{A6F0E28A-1877-44A1-9DBA-6F084B316790}">
      <dgm:prSet custT="1"/>
      <dgm:spPr>
        <a:solidFill>
          <a:schemeClr val="bg1">
            <a:lumMod val="65000"/>
          </a:schemeClr>
        </a:solidFill>
      </dgm:spPr>
      <dgm:t>
        <a:bodyPr/>
        <a:lstStyle/>
        <a:p>
          <a:pPr rtl="0"/>
          <a:r>
            <a:rPr lang="en-GB" sz="1800" dirty="0" smtClean="0">
              <a:latin typeface="Arial" panose="020B0604020202020204" pitchFamily="34" charset="0"/>
              <a:cs typeface="Arial" panose="020B0604020202020204" pitchFamily="34" charset="0"/>
            </a:rPr>
            <a:t>Other laws and guidelines to be aware of</a:t>
          </a:r>
          <a:endParaRPr lang="en-GB" sz="1800" dirty="0">
            <a:latin typeface="Arial" panose="020B0604020202020204" pitchFamily="34" charset="0"/>
            <a:cs typeface="Arial" panose="020B0604020202020204" pitchFamily="34" charset="0"/>
          </a:endParaRPr>
        </a:p>
      </dgm:t>
    </dgm:pt>
    <dgm:pt modelId="{4B369617-9E3C-46F0-9B01-FCEB104575CE}" type="parTrans" cxnId="{54328409-FD12-4099-8D11-5E50657B9369}">
      <dgm:prSet/>
      <dgm:spPr/>
      <dgm:t>
        <a:bodyPr/>
        <a:lstStyle/>
        <a:p>
          <a:endParaRPr lang="en-GB"/>
        </a:p>
      </dgm:t>
    </dgm:pt>
    <dgm:pt modelId="{38F87376-63AA-4772-8949-38B58B41146F}" type="sibTrans" cxnId="{54328409-FD12-4099-8D11-5E50657B9369}">
      <dgm:prSet/>
      <dgm:spPr/>
      <dgm:t>
        <a:bodyPr/>
        <a:lstStyle/>
        <a:p>
          <a:endParaRPr lang="en-GB"/>
        </a:p>
      </dgm:t>
    </dgm:pt>
    <dgm:pt modelId="{4A07C646-A4D8-47DD-ADFB-C322623D40A5}">
      <dgm:prSet custT="1"/>
      <dgm:spPr/>
      <dgm:t>
        <a:bodyPr/>
        <a:lstStyle/>
        <a:p>
          <a:pPr rtl="0"/>
          <a:r>
            <a:rPr lang="en-GB" sz="1500" b="0" dirty="0" smtClean="0">
              <a:latin typeface="Arial" panose="020B0604020202020204" pitchFamily="34" charset="0"/>
              <a:cs typeface="Arial" panose="020B0604020202020204" pitchFamily="34" charset="0"/>
            </a:rPr>
            <a:t>Data Protection Act </a:t>
          </a:r>
          <a:r>
            <a:rPr lang="en-GB" sz="1600" b="0" dirty="0" smtClean="0">
              <a:latin typeface="Arial" panose="020B0604020202020204" pitchFamily="34" charset="0"/>
              <a:cs typeface="Arial" panose="020B0604020202020204" pitchFamily="34" charset="0"/>
            </a:rPr>
            <a:t>1998</a:t>
          </a:r>
          <a:endParaRPr lang="en-GB" sz="1600" b="0" dirty="0">
            <a:latin typeface="Arial" panose="020B0604020202020204" pitchFamily="34" charset="0"/>
            <a:cs typeface="Arial" panose="020B0604020202020204" pitchFamily="34" charset="0"/>
          </a:endParaRPr>
        </a:p>
      </dgm:t>
    </dgm:pt>
    <dgm:pt modelId="{71979FB9-1E01-40AA-8145-052FE7452C95}" type="parTrans" cxnId="{A47E4444-0376-4A3A-AEB1-346A6F24AEAF}">
      <dgm:prSet/>
      <dgm:spPr/>
      <dgm:t>
        <a:bodyPr/>
        <a:lstStyle/>
        <a:p>
          <a:endParaRPr lang="en-GB"/>
        </a:p>
      </dgm:t>
    </dgm:pt>
    <dgm:pt modelId="{835D56D2-E845-43E7-9391-D613A552454B}" type="sibTrans" cxnId="{A47E4444-0376-4A3A-AEB1-346A6F24AEAF}">
      <dgm:prSet/>
      <dgm:spPr/>
      <dgm:t>
        <a:bodyPr/>
        <a:lstStyle/>
        <a:p>
          <a:endParaRPr lang="en-GB"/>
        </a:p>
      </dgm:t>
    </dgm:pt>
    <dgm:pt modelId="{D238D3A2-AF1D-40E2-9162-B7560C8F0723}">
      <dgm:prSet custT="1"/>
      <dgm:spPr/>
      <dgm:t>
        <a:bodyPr/>
        <a:lstStyle/>
        <a:p>
          <a:pPr rtl="0"/>
          <a:r>
            <a:rPr lang="en-GB" sz="1500" b="0" dirty="0" smtClean="0">
              <a:latin typeface="Arial" panose="020B0604020202020204" pitchFamily="34" charset="0"/>
              <a:cs typeface="Arial" panose="020B0604020202020204" pitchFamily="34" charset="0"/>
            </a:rPr>
            <a:t>Human Tissue Act 2004</a:t>
          </a:r>
          <a:endParaRPr lang="en-GB" sz="1500" b="0" dirty="0">
            <a:latin typeface="Arial" panose="020B0604020202020204" pitchFamily="34" charset="0"/>
            <a:cs typeface="Arial" panose="020B0604020202020204" pitchFamily="34" charset="0"/>
          </a:endParaRPr>
        </a:p>
      </dgm:t>
    </dgm:pt>
    <dgm:pt modelId="{A5A93E84-555F-43F4-A42D-C14D075CBCAB}" type="parTrans" cxnId="{6B1F72E6-685B-4EBA-8540-A30A3B61BAD9}">
      <dgm:prSet/>
      <dgm:spPr/>
      <dgm:t>
        <a:bodyPr/>
        <a:lstStyle/>
        <a:p>
          <a:endParaRPr lang="en-GB"/>
        </a:p>
      </dgm:t>
    </dgm:pt>
    <dgm:pt modelId="{8EDCB19D-67ED-4E55-A8E9-E67FB2502638}" type="sibTrans" cxnId="{6B1F72E6-685B-4EBA-8540-A30A3B61BAD9}">
      <dgm:prSet/>
      <dgm:spPr/>
      <dgm:t>
        <a:bodyPr/>
        <a:lstStyle/>
        <a:p>
          <a:endParaRPr lang="en-GB"/>
        </a:p>
      </dgm:t>
    </dgm:pt>
    <dgm:pt modelId="{DCAC8F5F-66AB-4E78-888F-D7FBA10B62AC}">
      <dgm:prSet custT="1"/>
      <dgm:spPr/>
      <dgm:t>
        <a:bodyPr anchor="ctr"/>
        <a:lstStyle/>
        <a:p>
          <a:pPr algn="ctr" rtl="0"/>
          <a:r>
            <a:rPr lang="en-GB" sz="1500" b="0" dirty="0" smtClean="0">
              <a:latin typeface="Arial" panose="020B0604020202020204" pitchFamily="34" charset="0"/>
              <a:cs typeface="Arial" panose="020B0604020202020204" pitchFamily="34" charset="0"/>
            </a:rPr>
            <a:t>Local Trust Policies</a:t>
          </a:r>
          <a:endParaRPr lang="en-GB" sz="1500" b="0" dirty="0">
            <a:latin typeface="Arial" panose="020B0604020202020204" pitchFamily="34" charset="0"/>
            <a:cs typeface="Arial" panose="020B0604020202020204" pitchFamily="34" charset="0"/>
          </a:endParaRPr>
        </a:p>
      </dgm:t>
    </dgm:pt>
    <dgm:pt modelId="{83091246-F5F4-4ED6-BA3E-8E70E19CC32A}" type="parTrans" cxnId="{4D36DD20-7997-4B97-AA5D-D78350BF391B}">
      <dgm:prSet/>
      <dgm:spPr/>
      <dgm:t>
        <a:bodyPr/>
        <a:lstStyle/>
        <a:p>
          <a:endParaRPr lang="en-GB"/>
        </a:p>
      </dgm:t>
    </dgm:pt>
    <dgm:pt modelId="{D0FA35DD-AC54-400C-A2E9-22255ADBB358}" type="sibTrans" cxnId="{4D36DD20-7997-4B97-AA5D-D78350BF391B}">
      <dgm:prSet/>
      <dgm:spPr/>
      <dgm:t>
        <a:bodyPr/>
        <a:lstStyle/>
        <a:p>
          <a:endParaRPr lang="en-GB"/>
        </a:p>
      </dgm:t>
    </dgm:pt>
    <dgm:pt modelId="{1FD8F5BF-66B6-466B-96DA-314786B0CA8B}">
      <dgm:prSet custT="1"/>
      <dgm:spPr/>
      <dgm:t>
        <a:bodyPr anchor="ctr"/>
        <a:lstStyle/>
        <a:p>
          <a:pPr algn="ctr" rtl="0"/>
          <a:endParaRPr lang="en-GB" sz="1300" b="0" dirty="0" smtClean="0"/>
        </a:p>
        <a:p>
          <a:pPr algn="ctr" rtl="0"/>
          <a:r>
            <a:rPr lang="en-GB" sz="1200" b="0" dirty="0" smtClean="0">
              <a:latin typeface="Arial" panose="020B0604020202020204" pitchFamily="34" charset="0"/>
              <a:cs typeface="Arial" panose="020B0604020202020204" pitchFamily="34" charset="0"/>
            </a:rPr>
            <a:t>Professional codes of conduct</a:t>
          </a:r>
        </a:p>
        <a:p>
          <a:pPr algn="ctr" rtl="0"/>
          <a:endParaRPr lang="en-GB" sz="1300" dirty="0"/>
        </a:p>
      </dgm:t>
    </dgm:pt>
    <dgm:pt modelId="{9EBF4A4A-36BF-4D2A-92AF-D701E2E2AD68}" type="parTrans" cxnId="{F23E6F10-B808-43FF-A1D7-5AAD8A160AFE}">
      <dgm:prSet/>
      <dgm:spPr/>
      <dgm:t>
        <a:bodyPr/>
        <a:lstStyle/>
        <a:p>
          <a:endParaRPr lang="en-GB"/>
        </a:p>
      </dgm:t>
    </dgm:pt>
    <dgm:pt modelId="{9B8DC0F4-CE7B-466D-8E3C-7B20629FBFCB}" type="sibTrans" cxnId="{F23E6F10-B808-43FF-A1D7-5AAD8A160AFE}">
      <dgm:prSet/>
      <dgm:spPr/>
      <dgm:t>
        <a:bodyPr/>
        <a:lstStyle/>
        <a:p>
          <a:endParaRPr lang="en-GB"/>
        </a:p>
      </dgm:t>
    </dgm:pt>
    <dgm:pt modelId="{F114024C-B764-4CF1-850F-1BE02B1A9DC6}">
      <dgm:prSet custRadScaleRad="92811" custRadScaleInc="-388"/>
      <dgm:spPr/>
      <dgm:t>
        <a:bodyPr/>
        <a:lstStyle/>
        <a:p>
          <a:endParaRPr lang="en-GB"/>
        </a:p>
      </dgm:t>
    </dgm:pt>
    <dgm:pt modelId="{A6434666-BA7B-4585-9F19-8A6BF7CB5E41}" type="parTrans" cxnId="{34599AB6-0BEE-4EB5-9414-CE50A34DD137}">
      <dgm:prSet/>
      <dgm:spPr/>
      <dgm:t>
        <a:bodyPr/>
        <a:lstStyle/>
        <a:p>
          <a:endParaRPr lang="en-GB"/>
        </a:p>
      </dgm:t>
    </dgm:pt>
    <dgm:pt modelId="{1D6F2112-9C2F-41F1-B572-10BC489E2046}" type="sibTrans" cxnId="{34599AB6-0BEE-4EB5-9414-CE50A34DD137}">
      <dgm:prSet/>
      <dgm:spPr/>
      <dgm:t>
        <a:bodyPr/>
        <a:lstStyle/>
        <a:p>
          <a:endParaRPr lang="en-GB"/>
        </a:p>
      </dgm:t>
    </dgm:pt>
    <dgm:pt modelId="{C3C124DB-3B70-4659-853E-7DD17BEAA330}">
      <dgm:prSet/>
      <dgm:spPr/>
      <dgm:t>
        <a:bodyPr/>
        <a:lstStyle/>
        <a:p>
          <a:r>
            <a:rPr lang="en-GB" dirty="0" smtClean="0">
              <a:latin typeface="Arial" panose="020B0604020202020204" pitchFamily="34" charset="0"/>
              <a:cs typeface="Arial" panose="020B0604020202020204" pitchFamily="34" charset="0"/>
            </a:rPr>
            <a:t>General Data Protection Regulation Act 2018</a:t>
          </a:r>
          <a:endParaRPr lang="en-GB" dirty="0">
            <a:latin typeface="Arial" panose="020B0604020202020204" pitchFamily="34" charset="0"/>
            <a:cs typeface="Arial" panose="020B0604020202020204" pitchFamily="34" charset="0"/>
          </a:endParaRPr>
        </a:p>
      </dgm:t>
    </dgm:pt>
    <dgm:pt modelId="{E42B5B08-EF45-4CD5-9A69-9731461BF30C}" type="parTrans" cxnId="{B0C954BE-048D-4AA1-A9C7-0491D180E8FB}">
      <dgm:prSet/>
      <dgm:spPr/>
      <dgm:t>
        <a:bodyPr/>
        <a:lstStyle/>
        <a:p>
          <a:endParaRPr lang="en-GB"/>
        </a:p>
      </dgm:t>
    </dgm:pt>
    <dgm:pt modelId="{3C062E90-0FCC-4082-B720-02FD857846E7}" type="sibTrans" cxnId="{B0C954BE-048D-4AA1-A9C7-0491D180E8FB}">
      <dgm:prSet/>
      <dgm:spPr/>
      <dgm:t>
        <a:bodyPr/>
        <a:lstStyle/>
        <a:p>
          <a:endParaRPr lang="en-GB"/>
        </a:p>
      </dgm:t>
    </dgm:pt>
    <dgm:pt modelId="{786EC93F-62E5-44E3-A6E2-33653BEA9033}">
      <dgm:prSet custT="1"/>
      <dgm:spPr/>
      <dgm:t>
        <a:bodyPr/>
        <a:lstStyle/>
        <a:p>
          <a:r>
            <a:rPr lang="en-GB" sz="1500" dirty="0" smtClean="0">
              <a:latin typeface="Arial" panose="020B0604020202020204" pitchFamily="34" charset="0"/>
              <a:cs typeface="Arial" panose="020B0604020202020204" pitchFamily="34" charset="0"/>
            </a:rPr>
            <a:t>Mental Capacity Act 2005</a:t>
          </a:r>
          <a:endParaRPr lang="en-GB" sz="1500" dirty="0">
            <a:latin typeface="Arial" panose="020B0604020202020204" pitchFamily="34" charset="0"/>
            <a:cs typeface="Arial" panose="020B0604020202020204" pitchFamily="34" charset="0"/>
          </a:endParaRPr>
        </a:p>
      </dgm:t>
    </dgm:pt>
    <dgm:pt modelId="{3EAC79E1-0C51-4054-A44D-9FFD2E88126F}" type="parTrans" cxnId="{208941EB-D71D-4791-AE9C-28750463DDFD}">
      <dgm:prSet/>
      <dgm:spPr/>
      <dgm:t>
        <a:bodyPr/>
        <a:lstStyle/>
        <a:p>
          <a:endParaRPr lang="en-GB"/>
        </a:p>
      </dgm:t>
    </dgm:pt>
    <dgm:pt modelId="{EF64B724-0458-40FF-AAF1-DB0D37E74DF3}" type="sibTrans" cxnId="{208941EB-D71D-4791-AE9C-28750463DDFD}">
      <dgm:prSet/>
      <dgm:spPr/>
      <dgm:t>
        <a:bodyPr/>
        <a:lstStyle/>
        <a:p>
          <a:endParaRPr lang="en-GB"/>
        </a:p>
      </dgm:t>
    </dgm:pt>
    <dgm:pt modelId="{6DECA5FD-4591-4870-8C98-169AD881EC3B}" type="pres">
      <dgm:prSet presAssocID="{2210CC2B-B2FF-419A-984F-80B8E4AF4008}" presName="composite" presStyleCnt="0">
        <dgm:presLayoutVars>
          <dgm:chMax val="1"/>
          <dgm:dir/>
          <dgm:resizeHandles val="exact"/>
        </dgm:presLayoutVars>
      </dgm:prSet>
      <dgm:spPr/>
      <dgm:t>
        <a:bodyPr/>
        <a:lstStyle/>
        <a:p>
          <a:endParaRPr lang="en-GB"/>
        </a:p>
      </dgm:t>
    </dgm:pt>
    <dgm:pt modelId="{0042D087-0A3C-4B05-9A2F-83AF30D9A118}" type="pres">
      <dgm:prSet presAssocID="{2210CC2B-B2FF-419A-984F-80B8E4AF4008}" presName="radial" presStyleCnt="0">
        <dgm:presLayoutVars>
          <dgm:animLvl val="ctr"/>
        </dgm:presLayoutVars>
      </dgm:prSet>
      <dgm:spPr/>
    </dgm:pt>
    <dgm:pt modelId="{3F78ACE6-DF4B-4323-9696-B044AEEEE265}" type="pres">
      <dgm:prSet presAssocID="{A6F0E28A-1877-44A1-9DBA-6F084B316790}" presName="centerShape" presStyleLbl="vennNode1" presStyleIdx="0" presStyleCnt="7" custScaleX="90294" custScaleY="90141"/>
      <dgm:spPr/>
      <dgm:t>
        <a:bodyPr/>
        <a:lstStyle/>
        <a:p>
          <a:endParaRPr lang="en-GB"/>
        </a:p>
      </dgm:t>
    </dgm:pt>
    <dgm:pt modelId="{47230660-48E3-463A-9AC1-2EE92A7E6E10}" type="pres">
      <dgm:prSet presAssocID="{4A07C646-A4D8-47DD-ADFB-C322623D40A5}" presName="node" presStyleLbl="vennNode1" presStyleIdx="1" presStyleCnt="7" custRadScaleRad="92338" custRadScaleInc="-184">
        <dgm:presLayoutVars>
          <dgm:bulletEnabled val="1"/>
        </dgm:presLayoutVars>
      </dgm:prSet>
      <dgm:spPr/>
      <dgm:t>
        <a:bodyPr/>
        <a:lstStyle/>
        <a:p>
          <a:endParaRPr lang="en-GB"/>
        </a:p>
      </dgm:t>
    </dgm:pt>
    <dgm:pt modelId="{7882B2BD-941D-49EE-B451-BCDA8C24D427}" type="pres">
      <dgm:prSet presAssocID="{D238D3A2-AF1D-40E2-9162-B7560C8F0723}" presName="node" presStyleLbl="vennNode1" presStyleIdx="2" presStyleCnt="7" custScaleX="99575" custScaleY="94375" custRadScaleRad="92218" custRadScaleInc="184">
        <dgm:presLayoutVars>
          <dgm:bulletEnabled val="1"/>
        </dgm:presLayoutVars>
      </dgm:prSet>
      <dgm:spPr/>
      <dgm:t>
        <a:bodyPr/>
        <a:lstStyle/>
        <a:p>
          <a:endParaRPr lang="en-GB"/>
        </a:p>
      </dgm:t>
    </dgm:pt>
    <dgm:pt modelId="{39353C64-53BE-44AB-8A38-7DCC148CDA9D}" type="pres">
      <dgm:prSet presAssocID="{786EC93F-62E5-44E3-A6E2-33653BEA9033}" presName="node" presStyleLbl="vennNode1" presStyleIdx="3" presStyleCnt="7">
        <dgm:presLayoutVars>
          <dgm:bulletEnabled val="1"/>
        </dgm:presLayoutVars>
      </dgm:prSet>
      <dgm:spPr/>
      <dgm:t>
        <a:bodyPr/>
        <a:lstStyle/>
        <a:p>
          <a:endParaRPr lang="en-GB"/>
        </a:p>
      </dgm:t>
    </dgm:pt>
    <dgm:pt modelId="{F481BC2C-1CEF-4054-832F-EBDB97488669}" type="pres">
      <dgm:prSet presAssocID="{C3C124DB-3B70-4659-853E-7DD17BEAA330}" presName="node" presStyleLbl="vennNode1" presStyleIdx="4" presStyleCnt="7">
        <dgm:presLayoutVars>
          <dgm:bulletEnabled val="1"/>
        </dgm:presLayoutVars>
      </dgm:prSet>
      <dgm:spPr/>
      <dgm:t>
        <a:bodyPr/>
        <a:lstStyle/>
        <a:p>
          <a:endParaRPr lang="en-GB"/>
        </a:p>
      </dgm:t>
    </dgm:pt>
    <dgm:pt modelId="{95646D6B-2837-4EFC-8A2F-60FA5250244C}" type="pres">
      <dgm:prSet presAssocID="{DCAC8F5F-66AB-4E78-888F-D7FBA10B62AC}" presName="node" presStyleLbl="vennNode1" presStyleIdx="5" presStyleCnt="7" custRadScaleRad="93120" custRadScaleInc="569">
        <dgm:presLayoutVars>
          <dgm:bulletEnabled val="1"/>
        </dgm:presLayoutVars>
      </dgm:prSet>
      <dgm:spPr/>
      <dgm:t>
        <a:bodyPr/>
        <a:lstStyle/>
        <a:p>
          <a:endParaRPr lang="en-GB"/>
        </a:p>
      </dgm:t>
    </dgm:pt>
    <dgm:pt modelId="{0032B3D4-6582-438A-873C-68E04721AB38}" type="pres">
      <dgm:prSet presAssocID="{1FD8F5BF-66B6-466B-96DA-314786B0CA8B}" presName="node" presStyleLbl="vennNode1" presStyleIdx="6" presStyleCnt="7" custScaleX="100614" custRadScaleRad="99270" custRadScaleInc="-1540">
        <dgm:presLayoutVars>
          <dgm:bulletEnabled val="1"/>
        </dgm:presLayoutVars>
      </dgm:prSet>
      <dgm:spPr/>
      <dgm:t>
        <a:bodyPr/>
        <a:lstStyle/>
        <a:p>
          <a:endParaRPr lang="en-GB"/>
        </a:p>
      </dgm:t>
    </dgm:pt>
  </dgm:ptLst>
  <dgm:cxnLst>
    <dgm:cxn modelId="{8D9136B0-4064-49EA-93B7-1794656470B9}" type="presOf" srcId="{D238D3A2-AF1D-40E2-9162-B7560C8F0723}" destId="{7882B2BD-941D-49EE-B451-BCDA8C24D427}" srcOrd="0" destOrd="0" presId="urn:microsoft.com/office/officeart/2005/8/layout/radial3"/>
    <dgm:cxn modelId="{208941EB-D71D-4791-AE9C-28750463DDFD}" srcId="{A6F0E28A-1877-44A1-9DBA-6F084B316790}" destId="{786EC93F-62E5-44E3-A6E2-33653BEA9033}" srcOrd="2" destOrd="0" parTransId="{3EAC79E1-0C51-4054-A44D-9FFD2E88126F}" sibTransId="{EF64B724-0458-40FF-AAF1-DB0D37E74DF3}"/>
    <dgm:cxn modelId="{C135FBC0-7556-4848-923C-3BB4ED6CDCA0}" type="presOf" srcId="{786EC93F-62E5-44E3-A6E2-33653BEA9033}" destId="{39353C64-53BE-44AB-8A38-7DCC148CDA9D}" srcOrd="0" destOrd="0" presId="urn:microsoft.com/office/officeart/2005/8/layout/radial3"/>
    <dgm:cxn modelId="{7BB77178-BCE7-4742-B9C1-F10569C9EDCD}" type="presOf" srcId="{A6F0E28A-1877-44A1-9DBA-6F084B316790}" destId="{3F78ACE6-DF4B-4323-9696-B044AEEEE265}" srcOrd="0" destOrd="0" presId="urn:microsoft.com/office/officeart/2005/8/layout/radial3"/>
    <dgm:cxn modelId="{34599AB6-0BEE-4EB5-9414-CE50A34DD137}" srcId="{2210CC2B-B2FF-419A-984F-80B8E4AF4008}" destId="{F114024C-B764-4CF1-850F-1BE02B1A9DC6}" srcOrd="1" destOrd="0" parTransId="{A6434666-BA7B-4585-9F19-8A6BF7CB5E41}" sibTransId="{1D6F2112-9C2F-41F1-B572-10BC489E2046}"/>
    <dgm:cxn modelId="{A47E4444-0376-4A3A-AEB1-346A6F24AEAF}" srcId="{A6F0E28A-1877-44A1-9DBA-6F084B316790}" destId="{4A07C646-A4D8-47DD-ADFB-C322623D40A5}" srcOrd="0" destOrd="0" parTransId="{71979FB9-1E01-40AA-8145-052FE7452C95}" sibTransId="{835D56D2-E845-43E7-9391-D613A552454B}"/>
    <dgm:cxn modelId="{B7D7DFB7-10B6-465B-BD0E-C3E448D12B7C}" type="presOf" srcId="{2210CC2B-B2FF-419A-984F-80B8E4AF4008}" destId="{6DECA5FD-4591-4870-8C98-169AD881EC3B}" srcOrd="0" destOrd="0" presId="urn:microsoft.com/office/officeart/2005/8/layout/radial3"/>
    <dgm:cxn modelId="{54328409-FD12-4099-8D11-5E50657B9369}" srcId="{2210CC2B-B2FF-419A-984F-80B8E4AF4008}" destId="{A6F0E28A-1877-44A1-9DBA-6F084B316790}" srcOrd="0" destOrd="0" parTransId="{4B369617-9E3C-46F0-9B01-FCEB104575CE}" sibTransId="{38F87376-63AA-4772-8949-38B58B41146F}"/>
    <dgm:cxn modelId="{30F20A2E-24E6-4639-81B5-305151221A05}" type="presOf" srcId="{DCAC8F5F-66AB-4E78-888F-D7FBA10B62AC}" destId="{95646D6B-2837-4EFC-8A2F-60FA5250244C}" srcOrd="0" destOrd="0" presId="urn:microsoft.com/office/officeart/2005/8/layout/radial3"/>
    <dgm:cxn modelId="{4D36DD20-7997-4B97-AA5D-D78350BF391B}" srcId="{A6F0E28A-1877-44A1-9DBA-6F084B316790}" destId="{DCAC8F5F-66AB-4E78-888F-D7FBA10B62AC}" srcOrd="4" destOrd="0" parTransId="{83091246-F5F4-4ED6-BA3E-8E70E19CC32A}" sibTransId="{D0FA35DD-AC54-400C-A2E9-22255ADBB358}"/>
    <dgm:cxn modelId="{FAB04AB7-0450-45A0-A400-1C255ACF69E0}" type="presOf" srcId="{4A07C646-A4D8-47DD-ADFB-C322623D40A5}" destId="{47230660-48E3-463A-9AC1-2EE92A7E6E10}" srcOrd="0" destOrd="0" presId="urn:microsoft.com/office/officeart/2005/8/layout/radial3"/>
    <dgm:cxn modelId="{9D56ECCA-6144-4F4C-94C6-4FD375080FCD}" type="presOf" srcId="{1FD8F5BF-66B6-466B-96DA-314786B0CA8B}" destId="{0032B3D4-6582-438A-873C-68E04721AB38}" srcOrd="0" destOrd="0" presId="urn:microsoft.com/office/officeart/2005/8/layout/radial3"/>
    <dgm:cxn modelId="{754D88EB-B7EC-42FE-8A73-757AA1DD6E71}" type="presOf" srcId="{C3C124DB-3B70-4659-853E-7DD17BEAA330}" destId="{F481BC2C-1CEF-4054-832F-EBDB97488669}" srcOrd="0" destOrd="0" presId="urn:microsoft.com/office/officeart/2005/8/layout/radial3"/>
    <dgm:cxn modelId="{B0C954BE-048D-4AA1-A9C7-0491D180E8FB}" srcId="{A6F0E28A-1877-44A1-9DBA-6F084B316790}" destId="{C3C124DB-3B70-4659-853E-7DD17BEAA330}" srcOrd="3" destOrd="0" parTransId="{E42B5B08-EF45-4CD5-9A69-9731461BF30C}" sibTransId="{3C062E90-0FCC-4082-B720-02FD857846E7}"/>
    <dgm:cxn modelId="{F23E6F10-B808-43FF-A1D7-5AAD8A160AFE}" srcId="{A6F0E28A-1877-44A1-9DBA-6F084B316790}" destId="{1FD8F5BF-66B6-466B-96DA-314786B0CA8B}" srcOrd="5" destOrd="0" parTransId="{9EBF4A4A-36BF-4D2A-92AF-D701E2E2AD68}" sibTransId="{9B8DC0F4-CE7B-466D-8E3C-7B20629FBFCB}"/>
    <dgm:cxn modelId="{6B1F72E6-685B-4EBA-8540-A30A3B61BAD9}" srcId="{A6F0E28A-1877-44A1-9DBA-6F084B316790}" destId="{D238D3A2-AF1D-40E2-9162-B7560C8F0723}" srcOrd="1" destOrd="0" parTransId="{A5A93E84-555F-43F4-A42D-C14D075CBCAB}" sibTransId="{8EDCB19D-67ED-4E55-A8E9-E67FB2502638}"/>
    <dgm:cxn modelId="{ECABDB67-60C4-4E80-A080-E18A0C5986B9}" type="presParOf" srcId="{6DECA5FD-4591-4870-8C98-169AD881EC3B}" destId="{0042D087-0A3C-4B05-9A2F-83AF30D9A118}" srcOrd="0" destOrd="0" presId="urn:microsoft.com/office/officeart/2005/8/layout/radial3"/>
    <dgm:cxn modelId="{CD190FDA-5A51-4DEB-B030-2F97A122B8A0}" type="presParOf" srcId="{0042D087-0A3C-4B05-9A2F-83AF30D9A118}" destId="{3F78ACE6-DF4B-4323-9696-B044AEEEE265}" srcOrd="0" destOrd="0" presId="urn:microsoft.com/office/officeart/2005/8/layout/radial3"/>
    <dgm:cxn modelId="{8D07706E-3767-4CE3-B645-C9127C1C44DC}" type="presParOf" srcId="{0042D087-0A3C-4B05-9A2F-83AF30D9A118}" destId="{47230660-48E3-463A-9AC1-2EE92A7E6E10}" srcOrd="1" destOrd="0" presId="urn:microsoft.com/office/officeart/2005/8/layout/radial3"/>
    <dgm:cxn modelId="{EB4E94A0-E22B-46C6-B30B-1275CBEB8C8B}" type="presParOf" srcId="{0042D087-0A3C-4B05-9A2F-83AF30D9A118}" destId="{7882B2BD-941D-49EE-B451-BCDA8C24D427}" srcOrd="2" destOrd="0" presId="urn:microsoft.com/office/officeart/2005/8/layout/radial3"/>
    <dgm:cxn modelId="{BCC68786-966C-459F-9774-89B87201683A}" type="presParOf" srcId="{0042D087-0A3C-4B05-9A2F-83AF30D9A118}" destId="{39353C64-53BE-44AB-8A38-7DCC148CDA9D}" srcOrd="3" destOrd="0" presId="urn:microsoft.com/office/officeart/2005/8/layout/radial3"/>
    <dgm:cxn modelId="{006DD0F0-EBA9-4DB3-BE32-47BE62C2AA71}" type="presParOf" srcId="{0042D087-0A3C-4B05-9A2F-83AF30D9A118}" destId="{F481BC2C-1CEF-4054-832F-EBDB97488669}" srcOrd="4" destOrd="0" presId="urn:microsoft.com/office/officeart/2005/8/layout/radial3"/>
    <dgm:cxn modelId="{657774D0-4095-4030-9DE1-541B6B1E76C0}" type="presParOf" srcId="{0042D087-0A3C-4B05-9A2F-83AF30D9A118}" destId="{95646D6B-2837-4EFC-8A2F-60FA5250244C}" srcOrd="5" destOrd="0" presId="urn:microsoft.com/office/officeart/2005/8/layout/radial3"/>
    <dgm:cxn modelId="{FF89A3CC-DBB6-4A0A-BDC5-166BCDA0E8B4}" type="presParOf" srcId="{0042D087-0A3C-4B05-9A2F-83AF30D9A118}" destId="{0032B3D4-6582-438A-873C-68E04721AB38}"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B837DD-7DA7-46ED-9950-D4E0990C8B94}" type="doc">
      <dgm:prSet loTypeId="urn:microsoft.com/office/officeart/2005/8/layout/hProcess9" loCatId="process" qsTypeId="urn:microsoft.com/office/officeart/2005/8/quickstyle/3d2" qsCatId="3D" csTypeId="urn:microsoft.com/office/officeart/2005/8/colors/accent0_2" csCatId="mainScheme" phldr="1"/>
      <dgm:spPr/>
    </dgm:pt>
    <dgm:pt modelId="{A90B62F1-5AED-4046-BED6-BA2621FFD6E1}">
      <dgm:prSet phldrT="[Text]" custT="1"/>
      <dgm:spPr/>
      <dgm:t>
        <a:bodyPr/>
        <a:lstStyle/>
        <a:p>
          <a:r>
            <a:rPr lang="en-GB" sz="2000" dirty="0" smtClean="0">
              <a:solidFill>
                <a:schemeClr val="tx1"/>
              </a:solidFill>
              <a:latin typeface="Arial" panose="020B0604020202020204" pitchFamily="34" charset="0"/>
              <a:cs typeface="Arial" panose="020B0604020202020204" pitchFamily="34" charset="0"/>
            </a:rPr>
            <a:t>Introduce study idea</a:t>
          </a:r>
        </a:p>
      </dgm:t>
    </dgm:pt>
    <dgm:pt modelId="{405A73B3-A659-4ACE-8DBE-9A8BDD5B327E}" type="parTrans" cxnId="{CEAD8B05-08D7-4ECD-B8D0-ADEB98FF4B68}">
      <dgm:prSet/>
      <dgm:spPr/>
      <dgm:t>
        <a:bodyPr/>
        <a:lstStyle/>
        <a:p>
          <a:endParaRPr lang="en-GB"/>
        </a:p>
      </dgm:t>
    </dgm:pt>
    <dgm:pt modelId="{84D97F35-1C54-4C33-BD40-42F16C11028F}" type="sibTrans" cxnId="{CEAD8B05-08D7-4ECD-B8D0-ADEB98FF4B68}">
      <dgm:prSet/>
      <dgm:spPr/>
      <dgm:t>
        <a:bodyPr/>
        <a:lstStyle/>
        <a:p>
          <a:endParaRPr lang="en-GB"/>
        </a:p>
      </dgm:t>
    </dgm:pt>
    <dgm:pt modelId="{456EC7FF-089F-4585-A9B6-47C8B48ABEFD}">
      <dgm:prSet phldrT="[Text]" custT="1"/>
      <dgm:spPr/>
      <dgm:t>
        <a:bodyPr/>
        <a:lstStyle/>
        <a:p>
          <a:r>
            <a:rPr lang="en-GB" sz="2000" dirty="0" smtClean="0">
              <a:solidFill>
                <a:schemeClr val="tx1"/>
              </a:solidFill>
              <a:latin typeface="Arial" panose="020B0604020202020204" pitchFamily="34" charset="0"/>
              <a:cs typeface="Arial" panose="020B0604020202020204" pitchFamily="34" charset="0"/>
            </a:rPr>
            <a:t>Provide written and verbal information</a:t>
          </a:r>
          <a:endParaRPr lang="en-GB" sz="2000" dirty="0">
            <a:solidFill>
              <a:schemeClr val="tx1"/>
            </a:solidFill>
            <a:latin typeface="Arial" panose="020B0604020202020204" pitchFamily="34" charset="0"/>
            <a:cs typeface="Arial" panose="020B0604020202020204" pitchFamily="34" charset="0"/>
          </a:endParaRPr>
        </a:p>
      </dgm:t>
    </dgm:pt>
    <dgm:pt modelId="{8207DADE-AEB0-4DAB-816E-1F900C2BFDED}" type="parTrans" cxnId="{1082C96E-18D0-4B2C-99F7-8B4F1EE1C872}">
      <dgm:prSet/>
      <dgm:spPr/>
      <dgm:t>
        <a:bodyPr/>
        <a:lstStyle/>
        <a:p>
          <a:endParaRPr lang="en-GB"/>
        </a:p>
      </dgm:t>
    </dgm:pt>
    <dgm:pt modelId="{1813CA65-1CB7-4F5C-8680-DD533890B867}" type="sibTrans" cxnId="{1082C96E-18D0-4B2C-99F7-8B4F1EE1C872}">
      <dgm:prSet/>
      <dgm:spPr/>
      <dgm:t>
        <a:bodyPr/>
        <a:lstStyle/>
        <a:p>
          <a:endParaRPr lang="en-GB"/>
        </a:p>
      </dgm:t>
    </dgm:pt>
    <dgm:pt modelId="{35AFBA1D-E94B-4CB6-BFA3-A3E835A530FF}">
      <dgm:prSet phldrT="[Text]" custT="1"/>
      <dgm:spPr/>
      <dgm:t>
        <a:bodyPr/>
        <a:lstStyle/>
        <a:p>
          <a:r>
            <a:rPr lang="en-GB" sz="2000" dirty="0" smtClean="0">
              <a:solidFill>
                <a:schemeClr val="tx1"/>
              </a:solidFill>
              <a:latin typeface="Arial" panose="020B0604020202020204" pitchFamily="34" charset="0"/>
              <a:cs typeface="Arial" panose="020B0604020202020204" pitchFamily="34" charset="0"/>
            </a:rPr>
            <a:t>Time to consider study and answer questions</a:t>
          </a:r>
          <a:endParaRPr lang="en-GB" sz="2000" dirty="0">
            <a:solidFill>
              <a:schemeClr val="tx1"/>
            </a:solidFill>
            <a:latin typeface="Arial" panose="020B0604020202020204" pitchFamily="34" charset="0"/>
            <a:cs typeface="Arial" panose="020B0604020202020204" pitchFamily="34" charset="0"/>
          </a:endParaRPr>
        </a:p>
      </dgm:t>
    </dgm:pt>
    <dgm:pt modelId="{B4D4EEB6-FE00-4C87-8F6D-58CCD8415A2B}" type="parTrans" cxnId="{4DB3E369-D4B3-4F11-AB03-4060F55ECDF7}">
      <dgm:prSet/>
      <dgm:spPr/>
      <dgm:t>
        <a:bodyPr/>
        <a:lstStyle/>
        <a:p>
          <a:endParaRPr lang="en-GB"/>
        </a:p>
      </dgm:t>
    </dgm:pt>
    <dgm:pt modelId="{9245A771-5485-4CF4-894C-43BEEFA38847}" type="sibTrans" cxnId="{4DB3E369-D4B3-4F11-AB03-4060F55ECDF7}">
      <dgm:prSet/>
      <dgm:spPr/>
      <dgm:t>
        <a:bodyPr/>
        <a:lstStyle/>
        <a:p>
          <a:endParaRPr lang="en-GB"/>
        </a:p>
      </dgm:t>
    </dgm:pt>
    <dgm:pt modelId="{FDC82A7F-5AE7-4462-81AB-ACCE82D37192}">
      <dgm:prSet phldrT="[Text]" custT="1"/>
      <dgm:spPr/>
      <dgm:t>
        <a:bodyPr/>
        <a:lstStyle/>
        <a:p>
          <a:r>
            <a:rPr lang="en-GB" sz="2000" dirty="0" smtClean="0">
              <a:solidFill>
                <a:schemeClr val="tx1"/>
              </a:solidFill>
              <a:latin typeface="Arial" panose="020B0604020202020204" pitchFamily="34" charset="0"/>
              <a:cs typeface="Arial" panose="020B0604020202020204" pitchFamily="34" charset="0"/>
            </a:rPr>
            <a:t>Agreement to proceed by signed and dated consent form</a:t>
          </a:r>
          <a:endParaRPr lang="en-GB" sz="2000" dirty="0">
            <a:solidFill>
              <a:schemeClr val="tx1"/>
            </a:solidFill>
            <a:latin typeface="Arial" panose="020B0604020202020204" pitchFamily="34" charset="0"/>
            <a:cs typeface="Arial" panose="020B0604020202020204" pitchFamily="34" charset="0"/>
          </a:endParaRPr>
        </a:p>
      </dgm:t>
    </dgm:pt>
    <dgm:pt modelId="{8FAEA51E-131C-4CFA-9DA7-CFE1E5ECBBA3}" type="parTrans" cxnId="{9E0A67B5-044F-4AD2-9029-01F79EFFD60F}">
      <dgm:prSet/>
      <dgm:spPr/>
      <dgm:t>
        <a:bodyPr/>
        <a:lstStyle/>
        <a:p>
          <a:endParaRPr lang="en-GB"/>
        </a:p>
      </dgm:t>
    </dgm:pt>
    <dgm:pt modelId="{22F5DF92-0CCA-4E97-9CE8-4CCFFE293F3B}" type="sibTrans" cxnId="{9E0A67B5-044F-4AD2-9029-01F79EFFD60F}">
      <dgm:prSet/>
      <dgm:spPr/>
      <dgm:t>
        <a:bodyPr/>
        <a:lstStyle/>
        <a:p>
          <a:endParaRPr lang="en-GB"/>
        </a:p>
      </dgm:t>
    </dgm:pt>
    <dgm:pt modelId="{548F6DF6-E792-40D2-BAA8-BC1045B3BCC2}" type="pres">
      <dgm:prSet presAssocID="{4FB837DD-7DA7-46ED-9950-D4E0990C8B94}" presName="CompostProcess" presStyleCnt="0">
        <dgm:presLayoutVars>
          <dgm:dir/>
          <dgm:resizeHandles val="exact"/>
        </dgm:presLayoutVars>
      </dgm:prSet>
      <dgm:spPr/>
    </dgm:pt>
    <dgm:pt modelId="{E5F87424-7C7F-40FE-B1BF-C20E00166E92}" type="pres">
      <dgm:prSet presAssocID="{4FB837DD-7DA7-46ED-9950-D4E0990C8B94}" presName="arrow" presStyleLbl="bgShp" presStyleIdx="0" presStyleCnt="1" custLinFactNeighborX="-1675" custLinFactNeighborY="-55244"/>
      <dgm:spPr/>
      <dgm:t>
        <a:bodyPr/>
        <a:lstStyle/>
        <a:p>
          <a:endParaRPr lang="en-GB"/>
        </a:p>
      </dgm:t>
    </dgm:pt>
    <dgm:pt modelId="{A2DACDD9-B9B1-42B0-B1B7-BBE2DE40227D}" type="pres">
      <dgm:prSet presAssocID="{4FB837DD-7DA7-46ED-9950-D4E0990C8B94}" presName="linearProcess" presStyleCnt="0"/>
      <dgm:spPr/>
    </dgm:pt>
    <dgm:pt modelId="{C4E5022D-0B08-4845-9369-C236F480FB1B}" type="pres">
      <dgm:prSet presAssocID="{A90B62F1-5AED-4046-BED6-BA2621FFD6E1}" presName="textNode" presStyleLbl="node1" presStyleIdx="0" presStyleCnt="4">
        <dgm:presLayoutVars>
          <dgm:bulletEnabled val="1"/>
        </dgm:presLayoutVars>
      </dgm:prSet>
      <dgm:spPr/>
      <dgm:t>
        <a:bodyPr/>
        <a:lstStyle/>
        <a:p>
          <a:endParaRPr lang="en-GB"/>
        </a:p>
      </dgm:t>
    </dgm:pt>
    <dgm:pt modelId="{8A6826CB-42BD-4F0A-8C08-097A13B9FF2A}" type="pres">
      <dgm:prSet presAssocID="{84D97F35-1C54-4C33-BD40-42F16C11028F}" presName="sibTrans" presStyleCnt="0"/>
      <dgm:spPr/>
    </dgm:pt>
    <dgm:pt modelId="{68BF33FF-F3FB-4946-97F0-E4BF1A1AD13F}" type="pres">
      <dgm:prSet presAssocID="{456EC7FF-089F-4585-A9B6-47C8B48ABEFD}" presName="textNode" presStyleLbl="node1" presStyleIdx="1" presStyleCnt="4" custLinFactNeighborX="31551" custLinFactNeighborY="-1112">
        <dgm:presLayoutVars>
          <dgm:bulletEnabled val="1"/>
        </dgm:presLayoutVars>
      </dgm:prSet>
      <dgm:spPr/>
      <dgm:t>
        <a:bodyPr/>
        <a:lstStyle/>
        <a:p>
          <a:endParaRPr lang="en-GB"/>
        </a:p>
      </dgm:t>
    </dgm:pt>
    <dgm:pt modelId="{C539BC07-6C7A-48E1-84F1-C9A2C8641139}" type="pres">
      <dgm:prSet presAssocID="{1813CA65-1CB7-4F5C-8680-DD533890B867}" presName="sibTrans" presStyleCnt="0"/>
      <dgm:spPr/>
    </dgm:pt>
    <dgm:pt modelId="{314A734E-A100-44AA-B140-02BFD716E34F}" type="pres">
      <dgm:prSet presAssocID="{35AFBA1D-E94B-4CB6-BFA3-A3E835A530FF}" presName="textNode" presStyleLbl="node1" presStyleIdx="2" presStyleCnt="4">
        <dgm:presLayoutVars>
          <dgm:bulletEnabled val="1"/>
        </dgm:presLayoutVars>
      </dgm:prSet>
      <dgm:spPr/>
      <dgm:t>
        <a:bodyPr/>
        <a:lstStyle/>
        <a:p>
          <a:endParaRPr lang="en-GB"/>
        </a:p>
      </dgm:t>
    </dgm:pt>
    <dgm:pt modelId="{F8E4493F-0B39-4133-968C-BADE07787EA8}" type="pres">
      <dgm:prSet presAssocID="{9245A771-5485-4CF4-894C-43BEEFA38847}" presName="sibTrans" presStyleCnt="0"/>
      <dgm:spPr/>
    </dgm:pt>
    <dgm:pt modelId="{7246091D-4B0B-4F02-A896-533365A6D4A3}" type="pres">
      <dgm:prSet presAssocID="{FDC82A7F-5AE7-4462-81AB-ACCE82D37192}" presName="textNode" presStyleLbl="node1" presStyleIdx="3" presStyleCnt="4">
        <dgm:presLayoutVars>
          <dgm:bulletEnabled val="1"/>
        </dgm:presLayoutVars>
      </dgm:prSet>
      <dgm:spPr/>
      <dgm:t>
        <a:bodyPr/>
        <a:lstStyle/>
        <a:p>
          <a:endParaRPr lang="en-GB"/>
        </a:p>
      </dgm:t>
    </dgm:pt>
  </dgm:ptLst>
  <dgm:cxnLst>
    <dgm:cxn modelId="{5B942EC1-83AB-430D-98DD-BF9A52EA6AD8}" type="presOf" srcId="{4FB837DD-7DA7-46ED-9950-D4E0990C8B94}" destId="{548F6DF6-E792-40D2-BAA8-BC1045B3BCC2}" srcOrd="0" destOrd="0" presId="urn:microsoft.com/office/officeart/2005/8/layout/hProcess9"/>
    <dgm:cxn modelId="{4DB3E369-D4B3-4F11-AB03-4060F55ECDF7}" srcId="{4FB837DD-7DA7-46ED-9950-D4E0990C8B94}" destId="{35AFBA1D-E94B-4CB6-BFA3-A3E835A530FF}" srcOrd="2" destOrd="0" parTransId="{B4D4EEB6-FE00-4C87-8F6D-58CCD8415A2B}" sibTransId="{9245A771-5485-4CF4-894C-43BEEFA38847}"/>
    <dgm:cxn modelId="{7CD47504-7385-4305-A173-0FAA1F28890F}" type="presOf" srcId="{456EC7FF-089F-4585-A9B6-47C8B48ABEFD}" destId="{68BF33FF-F3FB-4946-97F0-E4BF1A1AD13F}" srcOrd="0" destOrd="0" presId="urn:microsoft.com/office/officeart/2005/8/layout/hProcess9"/>
    <dgm:cxn modelId="{1082C96E-18D0-4B2C-99F7-8B4F1EE1C872}" srcId="{4FB837DD-7DA7-46ED-9950-D4E0990C8B94}" destId="{456EC7FF-089F-4585-A9B6-47C8B48ABEFD}" srcOrd="1" destOrd="0" parTransId="{8207DADE-AEB0-4DAB-816E-1F900C2BFDED}" sibTransId="{1813CA65-1CB7-4F5C-8680-DD533890B867}"/>
    <dgm:cxn modelId="{A15A0155-6CDB-4E42-A60B-C0A6E7791A29}" type="presOf" srcId="{35AFBA1D-E94B-4CB6-BFA3-A3E835A530FF}" destId="{314A734E-A100-44AA-B140-02BFD716E34F}" srcOrd="0" destOrd="0" presId="urn:microsoft.com/office/officeart/2005/8/layout/hProcess9"/>
    <dgm:cxn modelId="{CEAD8B05-08D7-4ECD-B8D0-ADEB98FF4B68}" srcId="{4FB837DD-7DA7-46ED-9950-D4E0990C8B94}" destId="{A90B62F1-5AED-4046-BED6-BA2621FFD6E1}" srcOrd="0" destOrd="0" parTransId="{405A73B3-A659-4ACE-8DBE-9A8BDD5B327E}" sibTransId="{84D97F35-1C54-4C33-BD40-42F16C11028F}"/>
    <dgm:cxn modelId="{5089E289-CC99-4CE1-85C0-D9894CD750D3}" type="presOf" srcId="{A90B62F1-5AED-4046-BED6-BA2621FFD6E1}" destId="{C4E5022D-0B08-4845-9369-C236F480FB1B}" srcOrd="0" destOrd="0" presId="urn:microsoft.com/office/officeart/2005/8/layout/hProcess9"/>
    <dgm:cxn modelId="{0142D2C8-0542-4FEE-AA3E-87B645C7706E}" type="presOf" srcId="{FDC82A7F-5AE7-4462-81AB-ACCE82D37192}" destId="{7246091D-4B0B-4F02-A896-533365A6D4A3}" srcOrd="0" destOrd="0" presId="urn:microsoft.com/office/officeart/2005/8/layout/hProcess9"/>
    <dgm:cxn modelId="{9E0A67B5-044F-4AD2-9029-01F79EFFD60F}" srcId="{4FB837DD-7DA7-46ED-9950-D4E0990C8B94}" destId="{FDC82A7F-5AE7-4462-81AB-ACCE82D37192}" srcOrd="3" destOrd="0" parTransId="{8FAEA51E-131C-4CFA-9DA7-CFE1E5ECBBA3}" sibTransId="{22F5DF92-0CCA-4E97-9CE8-4CCFFE293F3B}"/>
    <dgm:cxn modelId="{A62FA74D-37C6-43AB-BD4E-51093C4A685C}" type="presParOf" srcId="{548F6DF6-E792-40D2-BAA8-BC1045B3BCC2}" destId="{E5F87424-7C7F-40FE-B1BF-C20E00166E92}" srcOrd="0" destOrd="0" presId="urn:microsoft.com/office/officeart/2005/8/layout/hProcess9"/>
    <dgm:cxn modelId="{D4B3850A-77E2-4D4A-B4D8-1265137832BE}" type="presParOf" srcId="{548F6DF6-E792-40D2-BAA8-BC1045B3BCC2}" destId="{A2DACDD9-B9B1-42B0-B1B7-BBE2DE40227D}" srcOrd="1" destOrd="0" presId="urn:microsoft.com/office/officeart/2005/8/layout/hProcess9"/>
    <dgm:cxn modelId="{6A92BCEE-3FFE-41AF-9861-044A46509E85}" type="presParOf" srcId="{A2DACDD9-B9B1-42B0-B1B7-BBE2DE40227D}" destId="{C4E5022D-0B08-4845-9369-C236F480FB1B}" srcOrd="0" destOrd="0" presId="urn:microsoft.com/office/officeart/2005/8/layout/hProcess9"/>
    <dgm:cxn modelId="{847CA563-9DFD-41FA-9F04-68B512A8E841}" type="presParOf" srcId="{A2DACDD9-B9B1-42B0-B1B7-BBE2DE40227D}" destId="{8A6826CB-42BD-4F0A-8C08-097A13B9FF2A}" srcOrd="1" destOrd="0" presId="urn:microsoft.com/office/officeart/2005/8/layout/hProcess9"/>
    <dgm:cxn modelId="{429A29D6-27B6-4B3A-936C-FD735A84C0AC}" type="presParOf" srcId="{A2DACDD9-B9B1-42B0-B1B7-BBE2DE40227D}" destId="{68BF33FF-F3FB-4946-97F0-E4BF1A1AD13F}" srcOrd="2" destOrd="0" presId="urn:microsoft.com/office/officeart/2005/8/layout/hProcess9"/>
    <dgm:cxn modelId="{700CA8BA-4D48-4832-B5AD-D9CF5F9686D5}" type="presParOf" srcId="{A2DACDD9-B9B1-42B0-B1B7-BBE2DE40227D}" destId="{C539BC07-6C7A-48E1-84F1-C9A2C8641139}" srcOrd="3" destOrd="0" presId="urn:microsoft.com/office/officeart/2005/8/layout/hProcess9"/>
    <dgm:cxn modelId="{344335C7-6C3C-4C7E-A707-10556E96351B}" type="presParOf" srcId="{A2DACDD9-B9B1-42B0-B1B7-BBE2DE40227D}" destId="{314A734E-A100-44AA-B140-02BFD716E34F}" srcOrd="4" destOrd="0" presId="urn:microsoft.com/office/officeart/2005/8/layout/hProcess9"/>
    <dgm:cxn modelId="{4EEFB66E-BD3E-4985-9147-2EA22F8A88C3}" type="presParOf" srcId="{A2DACDD9-B9B1-42B0-B1B7-BBE2DE40227D}" destId="{F8E4493F-0B39-4133-968C-BADE07787EA8}" srcOrd="5" destOrd="0" presId="urn:microsoft.com/office/officeart/2005/8/layout/hProcess9"/>
    <dgm:cxn modelId="{AC23BD62-E70C-4974-9108-45B8E57A670B}" type="presParOf" srcId="{A2DACDD9-B9B1-42B0-B1B7-BBE2DE40227D}" destId="{7246091D-4B0B-4F02-A896-533365A6D4A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62C11-69E8-4184-BF0A-AD6FE96CC1A7}">
      <dsp:nvSpPr>
        <dsp:cNvPr id="0" name=""/>
        <dsp:cNvSpPr/>
      </dsp:nvSpPr>
      <dsp:spPr>
        <a:xfrm>
          <a:off x="1773221" y="-28895"/>
          <a:ext cx="4683156" cy="4683156"/>
        </a:xfrm>
        <a:prstGeom prst="circularArrow">
          <a:avLst>
            <a:gd name="adj1" fmla="val 5544"/>
            <a:gd name="adj2" fmla="val 330680"/>
            <a:gd name="adj3" fmla="val 13770539"/>
            <a:gd name="adj4" fmla="val 17389243"/>
            <a:gd name="adj5" fmla="val 5757"/>
          </a:avLst>
        </a:prstGeom>
        <a:gradFill rotWithShape="0">
          <a:gsLst>
            <a:gs pos="0">
              <a:schemeClr val="dk2">
                <a:tint val="40000"/>
                <a:hueOff val="0"/>
                <a:satOff val="0"/>
                <a:lumOff val="0"/>
                <a:alphaOff val="0"/>
                <a:shade val="51000"/>
                <a:satMod val="130000"/>
              </a:schemeClr>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87606356-6C2F-4227-B055-9A6F3D7EBE79}">
      <dsp:nvSpPr>
        <dsp:cNvPr id="0" name=""/>
        <dsp:cNvSpPr/>
      </dsp:nvSpPr>
      <dsp:spPr>
        <a:xfrm>
          <a:off x="3015778" y="805"/>
          <a:ext cx="2198042" cy="109902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Study background and summary</a:t>
          </a:r>
          <a:endParaRPr lang="en-GB" sz="2000" kern="1200" dirty="0">
            <a:solidFill>
              <a:schemeClr val="tx1"/>
            </a:solidFill>
            <a:latin typeface="Arial" panose="020B0604020202020204" pitchFamily="34" charset="0"/>
            <a:cs typeface="Arial" panose="020B0604020202020204" pitchFamily="34" charset="0"/>
          </a:endParaRPr>
        </a:p>
      </dsp:txBody>
      <dsp:txXfrm>
        <a:off x="3069428" y="54455"/>
        <a:ext cx="2090742" cy="991721"/>
      </dsp:txXfrm>
    </dsp:sp>
    <dsp:sp modelId="{D70F0C5C-E278-48C8-935E-5885A1E6FC7A}">
      <dsp:nvSpPr>
        <dsp:cNvPr id="0" name=""/>
        <dsp:cNvSpPr/>
      </dsp:nvSpPr>
      <dsp:spPr>
        <a:xfrm>
          <a:off x="4915116" y="1380755"/>
          <a:ext cx="2198042" cy="109902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GCP background and principles</a:t>
          </a:r>
          <a:endParaRPr lang="en-GB" sz="2400" kern="1200" dirty="0">
            <a:solidFill>
              <a:schemeClr val="tx1"/>
            </a:solidFill>
            <a:latin typeface="Arial" panose="020B0604020202020204" pitchFamily="34" charset="0"/>
            <a:cs typeface="Arial" panose="020B0604020202020204" pitchFamily="34" charset="0"/>
          </a:endParaRPr>
        </a:p>
      </dsp:txBody>
      <dsp:txXfrm>
        <a:off x="4968766" y="1434405"/>
        <a:ext cx="2090742" cy="991721"/>
      </dsp:txXfrm>
    </dsp:sp>
    <dsp:sp modelId="{51E05CD2-7A81-4BBB-B8F9-07D6EA409C1A}">
      <dsp:nvSpPr>
        <dsp:cNvPr id="0" name=""/>
        <dsp:cNvSpPr/>
      </dsp:nvSpPr>
      <dsp:spPr>
        <a:xfrm>
          <a:off x="4189633" y="3613560"/>
          <a:ext cx="2198042" cy="109902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Study Set-up</a:t>
          </a:r>
          <a:endParaRPr lang="en-GB" sz="2000" kern="1200" dirty="0">
            <a:solidFill>
              <a:schemeClr val="tx1"/>
            </a:solidFill>
            <a:latin typeface="Arial" panose="020B0604020202020204" pitchFamily="34" charset="0"/>
            <a:cs typeface="Arial" panose="020B0604020202020204" pitchFamily="34" charset="0"/>
          </a:endParaRPr>
        </a:p>
      </dsp:txBody>
      <dsp:txXfrm>
        <a:off x="4243283" y="3667210"/>
        <a:ext cx="2090742" cy="991721"/>
      </dsp:txXfrm>
    </dsp:sp>
    <dsp:sp modelId="{9BAC534E-952C-43CB-BF18-BAF4D5C69243}">
      <dsp:nvSpPr>
        <dsp:cNvPr id="0" name=""/>
        <dsp:cNvSpPr/>
      </dsp:nvSpPr>
      <dsp:spPr>
        <a:xfrm>
          <a:off x="1841923" y="3613560"/>
          <a:ext cx="2198042" cy="109902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The Process of Informed Consent</a:t>
          </a:r>
          <a:endParaRPr lang="en-GB" sz="2000" kern="1200" dirty="0">
            <a:solidFill>
              <a:schemeClr val="tx1"/>
            </a:solidFill>
            <a:latin typeface="Arial" panose="020B0604020202020204" pitchFamily="34" charset="0"/>
            <a:cs typeface="Arial" panose="020B0604020202020204" pitchFamily="34" charset="0"/>
          </a:endParaRPr>
        </a:p>
      </dsp:txBody>
      <dsp:txXfrm>
        <a:off x="1895573" y="3667210"/>
        <a:ext cx="2090742" cy="991721"/>
      </dsp:txXfrm>
    </dsp:sp>
    <dsp:sp modelId="{818A9050-C0B8-4F9A-8EA0-FD51C5F8F67C}">
      <dsp:nvSpPr>
        <dsp:cNvPr id="0" name=""/>
        <dsp:cNvSpPr/>
      </dsp:nvSpPr>
      <dsp:spPr>
        <a:xfrm>
          <a:off x="1116441" y="1380755"/>
          <a:ext cx="2198042" cy="109902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Study Conduct</a:t>
          </a:r>
          <a:endParaRPr lang="en-GB" sz="2000" kern="1200" dirty="0">
            <a:solidFill>
              <a:schemeClr val="tx1"/>
            </a:solidFill>
            <a:latin typeface="Arial" panose="020B0604020202020204" pitchFamily="34" charset="0"/>
            <a:cs typeface="Arial" panose="020B0604020202020204" pitchFamily="34" charset="0"/>
          </a:endParaRPr>
        </a:p>
      </dsp:txBody>
      <dsp:txXfrm>
        <a:off x="1170091" y="1434405"/>
        <a:ext cx="2090742" cy="9917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78ACE6-DF4B-4323-9696-B044AEEEE265}">
      <dsp:nvSpPr>
        <dsp:cNvPr id="0" name=""/>
        <dsp:cNvSpPr/>
      </dsp:nvSpPr>
      <dsp:spPr>
        <a:xfrm>
          <a:off x="3093465" y="1152126"/>
          <a:ext cx="2308171" cy="2304259"/>
        </a:xfrm>
        <a:prstGeom prst="ellipse">
          <a:avLst/>
        </a:prstGeom>
        <a:solidFill>
          <a:schemeClr val="bg1">
            <a:lumMod val="6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GB" sz="1800" kern="1200" dirty="0" smtClean="0">
              <a:latin typeface="Arial" panose="020B0604020202020204" pitchFamily="34" charset="0"/>
              <a:cs typeface="Arial" panose="020B0604020202020204" pitchFamily="34" charset="0"/>
            </a:rPr>
            <a:t>Other laws and guidelines to be aware of</a:t>
          </a:r>
          <a:endParaRPr lang="en-GB" sz="1800" kern="1200" dirty="0">
            <a:latin typeface="Arial" panose="020B0604020202020204" pitchFamily="34" charset="0"/>
            <a:cs typeface="Arial" panose="020B0604020202020204" pitchFamily="34" charset="0"/>
          </a:endParaRPr>
        </a:p>
      </dsp:txBody>
      <dsp:txXfrm>
        <a:off x="3431489" y="1489577"/>
        <a:ext cx="1632123" cy="1629357"/>
      </dsp:txXfrm>
    </dsp:sp>
    <dsp:sp modelId="{47230660-48E3-463A-9AC1-2EE92A7E6E10}">
      <dsp:nvSpPr>
        <dsp:cNvPr id="0" name=""/>
        <dsp:cNvSpPr/>
      </dsp:nvSpPr>
      <dsp:spPr>
        <a:xfrm>
          <a:off x="3605518" y="128010"/>
          <a:ext cx="1278141" cy="1278141"/>
        </a:xfrm>
        <a:prstGeom prst="ellipse">
          <a:avLst/>
        </a:prstGeom>
        <a:gradFill rotWithShape="0">
          <a:gsLst>
            <a:gs pos="0">
              <a:schemeClr val="lt1">
                <a:alpha val="50000"/>
                <a:hueOff val="0"/>
                <a:satOff val="0"/>
                <a:lumOff val="0"/>
                <a:alphaOff val="0"/>
                <a:shade val="51000"/>
                <a:satMod val="130000"/>
              </a:schemeClr>
            </a:gs>
            <a:gs pos="80000">
              <a:schemeClr val="lt1">
                <a:alpha val="50000"/>
                <a:hueOff val="0"/>
                <a:satOff val="0"/>
                <a:lumOff val="0"/>
                <a:alphaOff val="0"/>
                <a:shade val="93000"/>
                <a:satMod val="130000"/>
              </a:schemeClr>
            </a:gs>
            <a:gs pos="100000">
              <a:schemeClr val="lt1">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en-GB" sz="1500" b="0" kern="1200" dirty="0" smtClean="0">
              <a:latin typeface="Arial" panose="020B0604020202020204" pitchFamily="34" charset="0"/>
              <a:cs typeface="Arial" panose="020B0604020202020204" pitchFamily="34" charset="0"/>
            </a:rPr>
            <a:t>Data Protection Act </a:t>
          </a:r>
          <a:r>
            <a:rPr lang="en-GB" sz="1600" b="0" kern="1200" dirty="0" smtClean="0">
              <a:latin typeface="Arial" panose="020B0604020202020204" pitchFamily="34" charset="0"/>
              <a:cs typeface="Arial" panose="020B0604020202020204" pitchFamily="34" charset="0"/>
            </a:rPr>
            <a:t>1998</a:t>
          </a:r>
          <a:endParaRPr lang="en-GB" sz="1600" b="0" kern="1200" dirty="0">
            <a:latin typeface="Arial" panose="020B0604020202020204" pitchFamily="34" charset="0"/>
            <a:cs typeface="Arial" panose="020B0604020202020204" pitchFamily="34" charset="0"/>
          </a:endParaRPr>
        </a:p>
      </dsp:txBody>
      <dsp:txXfrm>
        <a:off x="3792697" y="315189"/>
        <a:ext cx="903783" cy="903783"/>
      </dsp:txXfrm>
    </dsp:sp>
    <dsp:sp modelId="{7882B2BD-941D-49EE-B451-BCDA8C24D427}">
      <dsp:nvSpPr>
        <dsp:cNvPr id="0" name=""/>
        <dsp:cNvSpPr/>
      </dsp:nvSpPr>
      <dsp:spPr>
        <a:xfrm>
          <a:off x="4942177" y="936106"/>
          <a:ext cx="1272709" cy="1206246"/>
        </a:xfrm>
        <a:prstGeom prst="ellipse">
          <a:avLst/>
        </a:prstGeom>
        <a:gradFill rotWithShape="0">
          <a:gsLst>
            <a:gs pos="0">
              <a:schemeClr val="lt1">
                <a:alpha val="50000"/>
                <a:hueOff val="0"/>
                <a:satOff val="0"/>
                <a:lumOff val="0"/>
                <a:alphaOff val="0"/>
                <a:shade val="51000"/>
                <a:satMod val="130000"/>
              </a:schemeClr>
            </a:gs>
            <a:gs pos="80000">
              <a:schemeClr val="lt1">
                <a:alpha val="50000"/>
                <a:hueOff val="0"/>
                <a:satOff val="0"/>
                <a:lumOff val="0"/>
                <a:alphaOff val="0"/>
                <a:shade val="93000"/>
                <a:satMod val="130000"/>
              </a:schemeClr>
            </a:gs>
            <a:gs pos="100000">
              <a:schemeClr val="lt1">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en-GB" sz="1500" b="0" kern="1200" dirty="0" smtClean="0">
              <a:latin typeface="Arial" panose="020B0604020202020204" pitchFamily="34" charset="0"/>
              <a:cs typeface="Arial" panose="020B0604020202020204" pitchFamily="34" charset="0"/>
            </a:rPr>
            <a:t>Human Tissue Act 2004</a:t>
          </a:r>
          <a:endParaRPr lang="en-GB" sz="1500" b="0" kern="1200" dirty="0">
            <a:latin typeface="Arial" panose="020B0604020202020204" pitchFamily="34" charset="0"/>
            <a:cs typeface="Arial" panose="020B0604020202020204" pitchFamily="34" charset="0"/>
          </a:endParaRPr>
        </a:p>
      </dsp:txBody>
      <dsp:txXfrm>
        <a:off x="5128561" y="1112757"/>
        <a:ext cx="899941" cy="852944"/>
      </dsp:txXfrm>
    </dsp:sp>
    <dsp:sp modelId="{39353C64-53BE-44AB-8A38-7DCC148CDA9D}">
      <dsp:nvSpPr>
        <dsp:cNvPr id="0" name=""/>
        <dsp:cNvSpPr/>
      </dsp:nvSpPr>
      <dsp:spPr>
        <a:xfrm>
          <a:off x="5050177" y="2497549"/>
          <a:ext cx="1278141" cy="1278141"/>
        </a:xfrm>
        <a:prstGeom prst="ellipse">
          <a:avLst/>
        </a:prstGeom>
        <a:gradFill rotWithShape="0">
          <a:gsLst>
            <a:gs pos="0">
              <a:schemeClr val="lt1">
                <a:alpha val="50000"/>
                <a:hueOff val="0"/>
                <a:satOff val="0"/>
                <a:lumOff val="0"/>
                <a:alphaOff val="0"/>
                <a:shade val="51000"/>
                <a:satMod val="130000"/>
              </a:schemeClr>
            </a:gs>
            <a:gs pos="80000">
              <a:schemeClr val="lt1">
                <a:alpha val="50000"/>
                <a:hueOff val="0"/>
                <a:satOff val="0"/>
                <a:lumOff val="0"/>
                <a:alphaOff val="0"/>
                <a:shade val="93000"/>
                <a:satMod val="130000"/>
              </a:schemeClr>
            </a:gs>
            <a:gs pos="100000">
              <a:schemeClr val="lt1">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smtClean="0">
              <a:latin typeface="Arial" panose="020B0604020202020204" pitchFamily="34" charset="0"/>
              <a:cs typeface="Arial" panose="020B0604020202020204" pitchFamily="34" charset="0"/>
            </a:rPr>
            <a:t>Mental Capacity Act 2005</a:t>
          </a:r>
          <a:endParaRPr lang="en-GB" sz="1500" kern="1200" dirty="0">
            <a:latin typeface="Arial" panose="020B0604020202020204" pitchFamily="34" charset="0"/>
            <a:cs typeface="Arial" panose="020B0604020202020204" pitchFamily="34" charset="0"/>
          </a:endParaRPr>
        </a:p>
      </dsp:txBody>
      <dsp:txXfrm>
        <a:off x="5237356" y="2684728"/>
        <a:ext cx="903783" cy="903783"/>
      </dsp:txXfrm>
    </dsp:sp>
    <dsp:sp modelId="{F481BC2C-1CEF-4054-832F-EBDB97488669}">
      <dsp:nvSpPr>
        <dsp:cNvPr id="0" name=""/>
        <dsp:cNvSpPr/>
      </dsp:nvSpPr>
      <dsp:spPr>
        <a:xfrm>
          <a:off x="3608480" y="3329913"/>
          <a:ext cx="1278141" cy="1278141"/>
        </a:xfrm>
        <a:prstGeom prst="ellipse">
          <a:avLst/>
        </a:prstGeom>
        <a:gradFill rotWithShape="0">
          <a:gsLst>
            <a:gs pos="0">
              <a:schemeClr val="lt1">
                <a:alpha val="50000"/>
                <a:hueOff val="0"/>
                <a:satOff val="0"/>
                <a:lumOff val="0"/>
                <a:alphaOff val="0"/>
                <a:shade val="51000"/>
                <a:satMod val="130000"/>
              </a:schemeClr>
            </a:gs>
            <a:gs pos="80000">
              <a:schemeClr val="lt1">
                <a:alpha val="50000"/>
                <a:hueOff val="0"/>
                <a:satOff val="0"/>
                <a:lumOff val="0"/>
                <a:alphaOff val="0"/>
                <a:shade val="93000"/>
                <a:satMod val="130000"/>
              </a:schemeClr>
            </a:gs>
            <a:gs pos="100000">
              <a:schemeClr val="lt1">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kern="1200" dirty="0" smtClean="0">
              <a:latin typeface="Arial" panose="020B0604020202020204" pitchFamily="34" charset="0"/>
              <a:cs typeface="Arial" panose="020B0604020202020204" pitchFamily="34" charset="0"/>
            </a:rPr>
            <a:t>General Data Protection Regulation Act 2018</a:t>
          </a:r>
          <a:endParaRPr lang="en-GB" sz="1300" kern="1200" dirty="0">
            <a:latin typeface="Arial" panose="020B0604020202020204" pitchFamily="34" charset="0"/>
            <a:cs typeface="Arial" panose="020B0604020202020204" pitchFamily="34" charset="0"/>
          </a:endParaRPr>
        </a:p>
      </dsp:txBody>
      <dsp:txXfrm>
        <a:off x="3795659" y="3517092"/>
        <a:ext cx="903783" cy="903783"/>
      </dsp:txXfrm>
    </dsp:sp>
    <dsp:sp modelId="{95646D6B-2837-4EFC-8A2F-60FA5250244C}">
      <dsp:nvSpPr>
        <dsp:cNvPr id="0" name=""/>
        <dsp:cNvSpPr/>
      </dsp:nvSpPr>
      <dsp:spPr>
        <a:xfrm>
          <a:off x="2261377" y="2432269"/>
          <a:ext cx="1278141" cy="1278141"/>
        </a:xfrm>
        <a:prstGeom prst="ellipse">
          <a:avLst/>
        </a:prstGeom>
        <a:gradFill rotWithShape="0">
          <a:gsLst>
            <a:gs pos="0">
              <a:schemeClr val="lt1">
                <a:alpha val="50000"/>
                <a:hueOff val="0"/>
                <a:satOff val="0"/>
                <a:lumOff val="0"/>
                <a:alphaOff val="0"/>
                <a:shade val="51000"/>
                <a:satMod val="130000"/>
              </a:schemeClr>
            </a:gs>
            <a:gs pos="80000">
              <a:schemeClr val="lt1">
                <a:alpha val="50000"/>
                <a:hueOff val="0"/>
                <a:satOff val="0"/>
                <a:lumOff val="0"/>
                <a:alphaOff val="0"/>
                <a:shade val="93000"/>
                <a:satMod val="130000"/>
              </a:schemeClr>
            </a:gs>
            <a:gs pos="100000">
              <a:schemeClr val="lt1">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en-GB" sz="1500" b="0" kern="1200" dirty="0" smtClean="0">
              <a:latin typeface="Arial" panose="020B0604020202020204" pitchFamily="34" charset="0"/>
              <a:cs typeface="Arial" panose="020B0604020202020204" pitchFamily="34" charset="0"/>
            </a:rPr>
            <a:t>Local Trust Policies</a:t>
          </a:r>
          <a:endParaRPr lang="en-GB" sz="1500" b="0" kern="1200" dirty="0">
            <a:latin typeface="Arial" panose="020B0604020202020204" pitchFamily="34" charset="0"/>
            <a:cs typeface="Arial" panose="020B0604020202020204" pitchFamily="34" charset="0"/>
          </a:endParaRPr>
        </a:p>
      </dsp:txBody>
      <dsp:txXfrm>
        <a:off x="2448556" y="2619448"/>
        <a:ext cx="903783" cy="903783"/>
      </dsp:txXfrm>
    </dsp:sp>
    <dsp:sp modelId="{0032B3D4-6582-438A-873C-68E04721AB38}">
      <dsp:nvSpPr>
        <dsp:cNvPr id="0" name=""/>
        <dsp:cNvSpPr/>
      </dsp:nvSpPr>
      <dsp:spPr>
        <a:xfrm>
          <a:off x="2160244" y="862083"/>
          <a:ext cx="1285989" cy="1278141"/>
        </a:xfrm>
        <a:prstGeom prst="ellipse">
          <a:avLst/>
        </a:prstGeom>
        <a:gradFill rotWithShape="0">
          <a:gsLst>
            <a:gs pos="0">
              <a:schemeClr val="lt1">
                <a:alpha val="50000"/>
                <a:hueOff val="0"/>
                <a:satOff val="0"/>
                <a:lumOff val="0"/>
                <a:alphaOff val="0"/>
                <a:shade val="51000"/>
                <a:satMod val="130000"/>
              </a:schemeClr>
            </a:gs>
            <a:gs pos="80000">
              <a:schemeClr val="lt1">
                <a:alpha val="50000"/>
                <a:hueOff val="0"/>
                <a:satOff val="0"/>
                <a:lumOff val="0"/>
                <a:alphaOff val="0"/>
                <a:shade val="93000"/>
                <a:satMod val="130000"/>
              </a:schemeClr>
            </a:gs>
            <a:gs pos="100000">
              <a:schemeClr val="lt1">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endParaRPr lang="en-GB" sz="1300" b="0" kern="1200" dirty="0" smtClean="0"/>
        </a:p>
        <a:p>
          <a:pPr lvl="0" algn="ctr" defTabSz="577850" rtl="0">
            <a:lnSpc>
              <a:spcPct val="90000"/>
            </a:lnSpc>
            <a:spcBef>
              <a:spcPct val="0"/>
            </a:spcBef>
            <a:spcAft>
              <a:spcPct val="35000"/>
            </a:spcAft>
          </a:pPr>
          <a:r>
            <a:rPr lang="en-GB" sz="1200" b="0" kern="1200" dirty="0" smtClean="0">
              <a:latin typeface="Arial" panose="020B0604020202020204" pitchFamily="34" charset="0"/>
              <a:cs typeface="Arial" panose="020B0604020202020204" pitchFamily="34" charset="0"/>
            </a:rPr>
            <a:t>Professional codes of conduct</a:t>
          </a:r>
        </a:p>
        <a:p>
          <a:pPr lvl="0" algn="ctr" defTabSz="577850" rtl="0">
            <a:lnSpc>
              <a:spcPct val="90000"/>
            </a:lnSpc>
            <a:spcBef>
              <a:spcPct val="0"/>
            </a:spcBef>
            <a:spcAft>
              <a:spcPct val="35000"/>
            </a:spcAft>
          </a:pPr>
          <a:endParaRPr lang="en-GB" sz="1300" kern="1200" dirty="0"/>
        </a:p>
      </dsp:txBody>
      <dsp:txXfrm>
        <a:off x="2348573" y="1049262"/>
        <a:ext cx="909331" cy="9037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F87424-7C7F-40FE-B1BF-C20E00166E92}">
      <dsp:nvSpPr>
        <dsp:cNvPr id="0" name=""/>
        <dsp:cNvSpPr/>
      </dsp:nvSpPr>
      <dsp:spPr>
        <a:xfrm>
          <a:off x="497387" y="0"/>
          <a:ext cx="6957902" cy="4281124"/>
        </a:xfrm>
        <a:prstGeom prst="rightArrow">
          <a:avLst/>
        </a:prstGeom>
        <a:gradFill rotWithShape="0">
          <a:gsLst>
            <a:gs pos="0">
              <a:schemeClr val="dk2">
                <a:tint val="40000"/>
                <a:hueOff val="0"/>
                <a:satOff val="0"/>
                <a:lumOff val="0"/>
                <a:alphaOff val="0"/>
                <a:shade val="51000"/>
                <a:satMod val="130000"/>
              </a:schemeClr>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C4E5022D-0B08-4845-9369-C236F480FB1B}">
      <dsp:nvSpPr>
        <dsp:cNvPr id="0" name=""/>
        <dsp:cNvSpPr/>
      </dsp:nvSpPr>
      <dsp:spPr>
        <a:xfrm>
          <a:off x="2797" y="1284337"/>
          <a:ext cx="1817816" cy="1712449"/>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Introduce study idea</a:t>
          </a:r>
        </a:p>
      </dsp:txBody>
      <dsp:txXfrm>
        <a:off x="86392" y="1367932"/>
        <a:ext cx="1650626" cy="1545259"/>
      </dsp:txXfrm>
    </dsp:sp>
    <dsp:sp modelId="{68BF33FF-F3FB-4946-97F0-E4BF1A1AD13F}">
      <dsp:nvSpPr>
        <dsp:cNvPr id="0" name=""/>
        <dsp:cNvSpPr/>
      </dsp:nvSpPr>
      <dsp:spPr>
        <a:xfrm>
          <a:off x="2219173" y="1265294"/>
          <a:ext cx="1817816" cy="1712449"/>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Provide written and verbal information</a:t>
          </a:r>
          <a:endParaRPr lang="en-GB" sz="2000" kern="1200" dirty="0">
            <a:solidFill>
              <a:schemeClr val="tx1"/>
            </a:solidFill>
            <a:latin typeface="Arial" panose="020B0604020202020204" pitchFamily="34" charset="0"/>
            <a:cs typeface="Arial" panose="020B0604020202020204" pitchFamily="34" charset="0"/>
          </a:endParaRPr>
        </a:p>
      </dsp:txBody>
      <dsp:txXfrm>
        <a:off x="2302768" y="1348889"/>
        <a:ext cx="1650626" cy="1545259"/>
      </dsp:txXfrm>
    </dsp:sp>
    <dsp:sp modelId="{314A734E-A100-44AA-B140-02BFD716E34F}">
      <dsp:nvSpPr>
        <dsp:cNvPr id="0" name=""/>
        <dsp:cNvSpPr/>
      </dsp:nvSpPr>
      <dsp:spPr>
        <a:xfrm>
          <a:off x="4244368" y="1284337"/>
          <a:ext cx="1817816" cy="1712449"/>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Time to consider study and answer questions</a:t>
          </a:r>
          <a:endParaRPr lang="en-GB" sz="2000" kern="1200" dirty="0">
            <a:solidFill>
              <a:schemeClr val="tx1"/>
            </a:solidFill>
            <a:latin typeface="Arial" panose="020B0604020202020204" pitchFamily="34" charset="0"/>
            <a:cs typeface="Arial" panose="020B0604020202020204" pitchFamily="34" charset="0"/>
          </a:endParaRPr>
        </a:p>
      </dsp:txBody>
      <dsp:txXfrm>
        <a:off x="4327963" y="1367932"/>
        <a:ext cx="1650626" cy="1545259"/>
      </dsp:txXfrm>
    </dsp:sp>
    <dsp:sp modelId="{7246091D-4B0B-4F02-A896-533365A6D4A3}">
      <dsp:nvSpPr>
        <dsp:cNvPr id="0" name=""/>
        <dsp:cNvSpPr/>
      </dsp:nvSpPr>
      <dsp:spPr>
        <a:xfrm>
          <a:off x="6365154" y="1284337"/>
          <a:ext cx="1817816" cy="1712449"/>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Agreement to proceed by signed and dated consent form</a:t>
          </a:r>
          <a:endParaRPr lang="en-GB" sz="2000" kern="1200" dirty="0">
            <a:solidFill>
              <a:schemeClr val="tx1"/>
            </a:solidFill>
            <a:latin typeface="Arial" panose="020B0604020202020204" pitchFamily="34" charset="0"/>
            <a:cs typeface="Arial" panose="020B0604020202020204" pitchFamily="34" charset="0"/>
          </a:endParaRPr>
        </a:p>
      </dsp:txBody>
      <dsp:txXfrm>
        <a:off x="6448749" y="1367932"/>
        <a:ext cx="1650626" cy="1545259"/>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charset="0"/>
              </a:defRPr>
            </a:lvl1pPr>
          </a:lstStyle>
          <a:p>
            <a:fld id="{5F236809-2A6D-4333-9D77-DFE9BEFEA00C}" type="datetimeFigureOut">
              <a:rPr lang="en-GB" smtClean="0"/>
              <a:pPr/>
              <a:t>03/12/2020</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charset="0"/>
              </a:defRPr>
            </a:lvl1pPr>
          </a:lstStyle>
          <a:p>
            <a:fld id="{6718CE34-E9C5-47CF-B0BA-19C5D8F020AD}" type="slidenum">
              <a:rPr lang="en-GB" smtClean="0"/>
              <a:pPr/>
              <a:t>‹#›</a:t>
            </a:fld>
            <a:endParaRPr lang="en-GB" dirty="0"/>
          </a:p>
        </p:txBody>
      </p:sp>
    </p:spTree>
    <p:extLst>
      <p:ext uri="{BB962C8B-B14F-4D97-AF65-F5344CB8AC3E}">
        <p14:creationId xmlns:p14="http://schemas.microsoft.com/office/powerpoint/2010/main" val="1991170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charset="0"/>
        <a:ea typeface="+mn-ea"/>
        <a:cs typeface="+mn-cs"/>
      </a:defRPr>
    </a:lvl1pPr>
    <a:lvl2pPr marL="457200" algn="l" defTabSz="914400" rtl="0" eaLnBrk="1" latinLnBrk="0" hangingPunct="1">
      <a:defRPr sz="1200" b="0" i="0" kern="1200">
        <a:solidFill>
          <a:schemeClr val="tx1"/>
        </a:solidFill>
        <a:latin typeface="Arial" charset="0"/>
        <a:ea typeface="+mn-ea"/>
        <a:cs typeface="+mn-cs"/>
      </a:defRPr>
    </a:lvl2pPr>
    <a:lvl3pPr marL="914400" algn="l" defTabSz="914400" rtl="0" eaLnBrk="1" latinLnBrk="0" hangingPunct="1">
      <a:defRPr sz="1200" b="0" i="0" kern="1200">
        <a:solidFill>
          <a:schemeClr val="tx1"/>
        </a:solidFill>
        <a:latin typeface="Arial" charset="0"/>
        <a:ea typeface="+mn-ea"/>
        <a:cs typeface="+mn-cs"/>
      </a:defRPr>
    </a:lvl3pPr>
    <a:lvl4pPr marL="1371600" algn="l" defTabSz="914400" rtl="0" eaLnBrk="1" latinLnBrk="0" hangingPunct="1">
      <a:defRPr sz="1200" b="0" i="0" kern="1200">
        <a:solidFill>
          <a:schemeClr val="tx1"/>
        </a:solidFill>
        <a:latin typeface="Arial" charset="0"/>
        <a:ea typeface="+mn-ea"/>
        <a:cs typeface="+mn-cs"/>
      </a:defRPr>
    </a:lvl4pPr>
    <a:lvl5pPr marL="1828800" algn="l" defTabSz="914400" rtl="0" eaLnBrk="1" latinLnBrk="0" hangingPunct="1">
      <a:defRPr sz="1200" b="0" i="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18CE34-E9C5-47CF-B0BA-19C5D8F020AD}" type="slidenum">
              <a:rPr lang="en-GB" smtClean="0"/>
              <a:pPr/>
              <a:t>1</a:t>
            </a:fld>
            <a:endParaRPr lang="en-GB" dirty="0"/>
          </a:p>
        </p:txBody>
      </p:sp>
    </p:spTree>
    <p:extLst>
      <p:ext uri="{BB962C8B-B14F-4D97-AF65-F5344CB8AC3E}">
        <p14:creationId xmlns:p14="http://schemas.microsoft.com/office/powerpoint/2010/main" val="343248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18CE34-E9C5-47CF-B0BA-19C5D8F020AD}" type="slidenum">
              <a:rPr lang="en-GB" smtClean="0"/>
              <a:pPr/>
              <a:t>2</a:t>
            </a:fld>
            <a:endParaRPr lang="en-GB" dirty="0"/>
          </a:p>
        </p:txBody>
      </p:sp>
    </p:spTree>
    <p:extLst>
      <p:ext uri="{BB962C8B-B14F-4D97-AF65-F5344CB8AC3E}">
        <p14:creationId xmlns:p14="http://schemas.microsoft.com/office/powerpoint/2010/main" val="24909633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11/03/2019</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712509-B2D8-49A7-9B4E-EAA80B7E8F50}" type="slidenum">
              <a:rPr lang="en-GB" smtClean="0"/>
              <a:t>‹#›</a:t>
            </a:fld>
            <a:endParaRPr lang="en-GB"/>
          </a:p>
        </p:txBody>
      </p:sp>
      <p:sp>
        <p:nvSpPr>
          <p:cNvPr id="7" name="Rectangle 6"/>
          <p:cNvSpPr/>
          <p:nvPr userDrawn="1"/>
        </p:nvSpPr>
        <p:spPr>
          <a:xfrm>
            <a:off x="0" y="6309320"/>
            <a:ext cx="9144000" cy="535980"/>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base">
              <a:spcBef>
                <a:spcPct val="0"/>
              </a:spcBef>
              <a:spcAft>
                <a:spcPct val="0"/>
              </a:spcAft>
            </a:pPr>
            <a:r>
              <a:rPr lang="en-GB" b="1" dirty="0">
                <a:solidFill>
                  <a:srgbClr val="FFFFFF"/>
                </a:solidFill>
              </a:rPr>
              <a:t>Leicester Biomedical Research Centre</a:t>
            </a:r>
          </a:p>
        </p:txBody>
      </p:sp>
      <p:pic>
        <p:nvPicPr>
          <p:cNvPr id="8" name="Picture 2" descr="C:\Users\fenny.gkiafi\Downloads\NIHR_colour_bar.png"/>
          <p:cNvPicPr>
            <a:picLocks noChangeAspect="1" noChangeArrowheads="1"/>
          </p:cNvPicPr>
          <p:nvPr userDrawn="1"/>
        </p:nvPicPr>
        <p:blipFill>
          <a:blip r:embed="rId2" cstate="print"/>
          <a:srcRect l="4669" t="30636" r="4613" b="30059"/>
          <a:stretch>
            <a:fillRect/>
          </a:stretch>
        </p:blipFill>
        <p:spPr bwMode="auto">
          <a:xfrm>
            <a:off x="35496" y="1268760"/>
            <a:ext cx="6912768" cy="74312"/>
          </a:xfrm>
          <a:prstGeom prst="rect">
            <a:avLst/>
          </a:prstGeom>
          <a:noFill/>
        </p:spPr>
      </p:pic>
    </p:spTree>
    <p:extLst>
      <p:ext uri="{BB962C8B-B14F-4D97-AF65-F5344CB8AC3E}">
        <p14:creationId xmlns:p14="http://schemas.microsoft.com/office/powerpoint/2010/main" val="423293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solidFill>
                  <a:srgbClr val="000000"/>
                </a:solidFill>
              </a:rPr>
              <a:t>11/03/2019</a:t>
            </a:r>
            <a:endParaRPr lang="en-GB">
              <a:solidFill>
                <a:srgbClr val="000000"/>
              </a:solidFill>
            </a:endParaRPr>
          </a:p>
        </p:txBody>
      </p:sp>
      <p:sp>
        <p:nvSpPr>
          <p:cNvPr id="5" name="Footer Placeholder 4"/>
          <p:cNvSpPr>
            <a:spLocks noGrp="1"/>
          </p:cNvSpPr>
          <p:nvPr>
            <p:ph type="ftr" sz="quarter" idx="11"/>
          </p:nvPr>
        </p:nvSpPr>
        <p:spPr/>
        <p:txBody>
          <a:bodyPr/>
          <a:lstStyle/>
          <a:p>
            <a:endParaRPr lang="en-GB">
              <a:solidFill>
                <a:srgbClr val="000000"/>
              </a:solidFill>
            </a:endParaRPr>
          </a:p>
        </p:txBody>
      </p:sp>
      <p:sp>
        <p:nvSpPr>
          <p:cNvPr id="6" name="Slide Number Placeholder 5"/>
          <p:cNvSpPr>
            <a:spLocks noGrp="1"/>
          </p:cNvSpPr>
          <p:nvPr>
            <p:ph type="sldNum" sz="quarter" idx="12"/>
          </p:nvPr>
        </p:nvSpPr>
        <p:spPr/>
        <p:txBody>
          <a:bodyPr/>
          <a:lstStyle/>
          <a:p>
            <a:pPr fontAlgn="base">
              <a:spcBef>
                <a:spcPct val="0"/>
              </a:spcBef>
              <a:spcAft>
                <a:spcPct val="0"/>
              </a:spcAft>
            </a:pPr>
            <a:fld id="{C043DE17-01BC-4C44-A5DF-CB57B4CA3770}" type="slidenum">
              <a:rPr lang="en-GB" smtClean="0">
                <a:solidFill>
                  <a:srgbClr val="000000"/>
                </a:solidFill>
              </a:rPr>
              <a:pPr fontAlgn="base">
                <a:spcBef>
                  <a:spcPct val="0"/>
                </a:spcBef>
                <a:spcAft>
                  <a:spcPct val="0"/>
                </a:spcAft>
              </a:pPr>
              <a:t>‹#›</a:t>
            </a:fld>
            <a:endParaRPr lang="en-GB">
              <a:solidFill>
                <a:srgbClr val="000000"/>
              </a:solidFill>
            </a:endParaRPr>
          </a:p>
        </p:txBody>
      </p:sp>
    </p:spTree>
    <p:extLst>
      <p:ext uri="{BB962C8B-B14F-4D97-AF65-F5344CB8AC3E}">
        <p14:creationId xmlns:p14="http://schemas.microsoft.com/office/powerpoint/2010/main" val="1692533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r>
              <a:rPr lang="en-GB" smtClean="0">
                <a:solidFill>
                  <a:srgbClr val="FFFFFF"/>
                </a:solidFill>
              </a:rPr>
              <a:t>11/03/2019</a:t>
            </a:r>
            <a:endParaRPr lang="en-GB">
              <a:solidFill>
                <a:srgbClr val="FFFFFF"/>
              </a:solidFill>
            </a:endParaRP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712509-B2D8-49A7-9B4E-EAA80B7E8F50}" type="slidenum">
              <a:rPr lang="en-GB" smtClean="0"/>
              <a:t>‹#›</a:t>
            </a:fld>
            <a:endParaRPr lang="en-GB"/>
          </a:p>
        </p:txBody>
      </p:sp>
      <p:pic>
        <p:nvPicPr>
          <p:cNvPr id="7" name="Picture 2" descr="C:\Users\fenny.gkiafi\Downloads\NIHR_colour_bar.png"/>
          <p:cNvPicPr>
            <a:picLocks noChangeAspect="1" noChangeArrowheads="1"/>
          </p:cNvPicPr>
          <p:nvPr userDrawn="1"/>
        </p:nvPicPr>
        <p:blipFill>
          <a:blip r:embed="rId2" cstate="print"/>
          <a:srcRect l="4669" t="30636" r="4613" b="30059"/>
          <a:stretch>
            <a:fillRect/>
          </a:stretch>
        </p:blipFill>
        <p:spPr bwMode="auto">
          <a:xfrm>
            <a:off x="0" y="-27384"/>
            <a:ext cx="9144000" cy="476672"/>
          </a:xfrm>
          <a:prstGeom prst="rect">
            <a:avLst/>
          </a:prstGeom>
          <a:noFill/>
        </p:spPr>
      </p:pic>
      <p:pic>
        <p:nvPicPr>
          <p:cNvPr id="8" name="Picture 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6698748" y="689440"/>
            <a:ext cx="1794408" cy="651328"/>
          </a:xfrm>
          <a:prstGeom prst="rect">
            <a:avLst/>
          </a:prstGeom>
          <a:noFill/>
        </p:spPr>
      </p:pic>
    </p:spTree>
    <p:extLst>
      <p:ext uri="{BB962C8B-B14F-4D97-AF65-F5344CB8AC3E}">
        <p14:creationId xmlns:p14="http://schemas.microsoft.com/office/powerpoint/2010/main" val="2379623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7" name="Rectangle 16"/>
          <p:cNvSpPr/>
          <p:nvPr userDrawn="1"/>
        </p:nvSpPr>
        <p:spPr>
          <a:xfrm>
            <a:off x="0" y="6309320"/>
            <a:ext cx="9144000" cy="535980"/>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base">
              <a:spcBef>
                <a:spcPct val="0"/>
              </a:spcBef>
              <a:spcAft>
                <a:spcPct val="0"/>
              </a:spcAft>
            </a:pPr>
            <a:r>
              <a:rPr lang="en-GB" b="1" dirty="0">
                <a:solidFill>
                  <a:srgbClr val="FFFFFF"/>
                </a:solidFill>
              </a:rPr>
              <a:t>Leicester Biomedical Research Centre</a:t>
            </a:r>
          </a:p>
        </p:txBody>
      </p:sp>
      <p:sp>
        <p:nvSpPr>
          <p:cNvPr id="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5" name="Rectangle 3"/>
          <p:cNvSpPr>
            <a:spLocks noGrp="1" noChangeArrowheads="1"/>
          </p:cNvSpPr>
          <p:nvPr>
            <p:ph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6" name="Picture 2" descr="C:\Users\fenny.gkiafi\Downloads\NIHR_colour_bar.png"/>
          <p:cNvPicPr>
            <a:picLocks noChangeAspect="1" noChangeArrowheads="1"/>
          </p:cNvPicPr>
          <p:nvPr userDrawn="1"/>
        </p:nvPicPr>
        <p:blipFill>
          <a:blip r:embed="rId2" cstate="print"/>
          <a:srcRect l="4669" t="30636" r="4613" b="30059"/>
          <a:stretch>
            <a:fillRect/>
          </a:stretch>
        </p:blipFill>
        <p:spPr bwMode="auto">
          <a:xfrm>
            <a:off x="35496" y="1268760"/>
            <a:ext cx="6912768" cy="74312"/>
          </a:xfrm>
          <a:prstGeom prst="rect">
            <a:avLst/>
          </a:prstGeom>
          <a:noFill/>
        </p:spPr>
      </p:pic>
    </p:spTree>
    <p:extLst>
      <p:ext uri="{BB962C8B-B14F-4D97-AF65-F5344CB8AC3E}">
        <p14:creationId xmlns:p14="http://schemas.microsoft.com/office/powerpoint/2010/main" val="3396581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r>
              <a:rPr lang="en-GB" smtClean="0"/>
              <a:t>11/03/2019</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1512100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11/03/2019</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2788694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11/03/2019</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41145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GB" smtClean="0"/>
              <a:t>11/03/2019</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1134314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GB" smtClean="0"/>
              <a:t>11/03/2019</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1588166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GB" smtClean="0"/>
              <a:t>11/03/2019</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1223394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11/03/2019</a:t>
            </a:r>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1466024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solidFill>
                  <a:srgbClr val="000000"/>
                </a:solidFill>
              </a:rPr>
              <a:t>11/03/2019</a:t>
            </a:r>
            <a:endParaRPr lang="en-GB">
              <a:solidFill>
                <a:srgbClr val="000000"/>
              </a:solidFill>
            </a:endParaRPr>
          </a:p>
        </p:txBody>
      </p:sp>
      <p:sp>
        <p:nvSpPr>
          <p:cNvPr id="5" name="Footer Placeholder 4"/>
          <p:cNvSpPr>
            <a:spLocks noGrp="1"/>
          </p:cNvSpPr>
          <p:nvPr>
            <p:ph type="ftr" sz="quarter" idx="11"/>
          </p:nvPr>
        </p:nvSpPr>
        <p:spPr/>
        <p:txBody>
          <a:bodyPr/>
          <a:lstStyle/>
          <a:p>
            <a:endParaRPr lang="en-GB">
              <a:solidFill>
                <a:srgbClr val="000000"/>
              </a:solidFill>
            </a:endParaRPr>
          </a:p>
        </p:txBody>
      </p:sp>
      <p:sp>
        <p:nvSpPr>
          <p:cNvPr id="6" name="Slide Number Placeholder 5"/>
          <p:cNvSpPr>
            <a:spLocks noGrp="1"/>
          </p:cNvSpPr>
          <p:nvPr>
            <p:ph type="sldNum" sz="quarter" idx="12"/>
          </p:nvPr>
        </p:nvSpPr>
        <p:spPr/>
        <p:txBody>
          <a:bodyPr/>
          <a:lstStyle/>
          <a:p>
            <a:pPr fontAlgn="base">
              <a:spcBef>
                <a:spcPct val="0"/>
              </a:spcBef>
              <a:spcAft>
                <a:spcPct val="0"/>
              </a:spcAft>
            </a:pPr>
            <a:fld id="{22D3108F-A058-4C43-AC29-FCA6ABCF0933}" type="slidenum">
              <a:rPr lang="en-GB" smtClean="0">
                <a:solidFill>
                  <a:srgbClr val="000000"/>
                </a:solidFill>
              </a:rPr>
              <a:pPr fontAlgn="base">
                <a:spcBef>
                  <a:spcPct val="0"/>
                </a:spcBef>
                <a:spcAft>
                  <a:spcPct val="0"/>
                </a:spcAft>
              </a:pPr>
              <a:t>‹#›</a:t>
            </a:fld>
            <a:endParaRPr lang="en-GB">
              <a:solidFill>
                <a:srgbClr val="000000"/>
              </a:solidFill>
            </a:endParaRPr>
          </a:p>
        </p:txBody>
      </p:sp>
    </p:spTree>
    <p:extLst>
      <p:ext uri="{BB962C8B-B14F-4D97-AF65-F5344CB8AC3E}">
        <p14:creationId xmlns:p14="http://schemas.microsoft.com/office/powerpoint/2010/main" val="14103734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11/03/2019</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24681511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11/03/2019</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726711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11/03/2019</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18948743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11/03/2019</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D1F9E1-64FC-4C68-B538-4DC24A91FCA6}" type="slidenum">
              <a:rPr lang="en-GB" smtClean="0"/>
              <a:t>‹#›</a:t>
            </a:fld>
            <a:endParaRPr lang="en-GB"/>
          </a:p>
        </p:txBody>
      </p:sp>
    </p:spTree>
    <p:extLst>
      <p:ext uri="{BB962C8B-B14F-4D97-AF65-F5344CB8AC3E}">
        <p14:creationId xmlns:p14="http://schemas.microsoft.com/office/powerpoint/2010/main" val="3487715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GB" smtClean="0">
                <a:solidFill>
                  <a:srgbClr val="000000"/>
                </a:solidFill>
              </a:rPr>
              <a:t>11/03/2019</a:t>
            </a:r>
            <a:endParaRPr lang="en-GB">
              <a:solidFill>
                <a:srgbClr val="000000"/>
              </a:solidFill>
            </a:endParaRPr>
          </a:p>
        </p:txBody>
      </p:sp>
      <p:sp>
        <p:nvSpPr>
          <p:cNvPr id="6" name="Footer Placeholder 5"/>
          <p:cNvSpPr>
            <a:spLocks noGrp="1"/>
          </p:cNvSpPr>
          <p:nvPr>
            <p:ph type="ftr" sz="quarter" idx="11"/>
          </p:nvPr>
        </p:nvSpPr>
        <p:spPr/>
        <p:txBody>
          <a:bodyPr/>
          <a:lstStyle/>
          <a:p>
            <a:endParaRPr lang="en-GB">
              <a:solidFill>
                <a:srgbClr val="000000"/>
              </a:solidFill>
            </a:endParaRPr>
          </a:p>
        </p:txBody>
      </p:sp>
      <p:sp>
        <p:nvSpPr>
          <p:cNvPr id="7" name="Slide Number Placeholder 6"/>
          <p:cNvSpPr>
            <a:spLocks noGrp="1"/>
          </p:cNvSpPr>
          <p:nvPr>
            <p:ph type="sldNum" sz="quarter" idx="12"/>
          </p:nvPr>
        </p:nvSpPr>
        <p:spPr/>
        <p:txBody>
          <a:bodyPr/>
          <a:lstStyle/>
          <a:p>
            <a:pPr fontAlgn="base">
              <a:spcBef>
                <a:spcPct val="0"/>
              </a:spcBef>
              <a:spcAft>
                <a:spcPct val="0"/>
              </a:spcAft>
            </a:pPr>
            <a:fld id="{66628FAB-2957-4DB7-B2C9-57415A6ABF37}" type="slidenum">
              <a:rPr lang="en-GB" smtClean="0">
                <a:solidFill>
                  <a:srgbClr val="000000"/>
                </a:solidFill>
              </a:rPr>
              <a:pPr fontAlgn="base">
                <a:spcBef>
                  <a:spcPct val="0"/>
                </a:spcBef>
                <a:spcAft>
                  <a:spcPct val="0"/>
                </a:spcAft>
              </a:pPr>
              <a:t>‹#›</a:t>
            </a:fld>
            <a:endParaRPr lang="en-GB">
              <a:solidFill>
                <a:srgbClr val="000000"/>
              </a:solidFill>
            </a:endParaRPr>
          </a:p>
        </p:txBody>
      </p:sp>
    </p:spTree>
    <p:extLst>
      <p:ext uri="{BB962C8B-B14F-4D97-AF65-F5344CB8AC3E}">
        <p14:creationId xmlns:p14="http://schemas.microsoft.com/office/powerpoint/2010/main" val="3060369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GB" smtClean="0">
                <a:solidFill>
                  <a:srgbClr val="000000"/>
                </a:solidFill>
              </a:rPr>
              <a:t>11/03/2019</a:t>
            </a:r>
            <a:endParaRPr lang="en-GB">
              <a:solidFill>
                <a:srgbClr val="000000"/>
              </a:solidFill>
            </a:endParaRPr>
          </a:p>
        </p:txBody>
      </p:sp>
      <p:sp>
        <p:nvSpPr>
          <p:cNvPr id="8" name="Footer Placeholder 7"/>
          <p:cNvSpPr>
            <a:spLocks noGrp="1"/>
          </p:cNvSpPr>
          <p:nvPr>
            <p:ph type="ftr" sz="quarter" idx="11"/>
          </p:nvPr>
        </p:nvSpPr>
        <p:spPr/>
        <p:txBody>
          <a:bodyPr/>
          <a:lstStyle/>
          <a:p>
            <a:endParaRPr lang="en-GB">
              <a:solidFill>
                <a:srgbClr val="000000"/>
              </a:solidFill>
            </a:endParaRPr>
          </a:p>
        </p:txBody>
      </p:sp>
      <p:sp>
        <p:nvSpPr>
          <p:cNvPr id="9" name="Slide Number Placeholder 8"/>
          <p:cNvSpPr>
            <a:spLocks noGrp="1"/>
          </p:cNvSpPr>
          <p:nvPr>
            <p:ph type="sldNum" sz="quarter" idx="12"/>
          </p:nvPr>
        </p:nvSpPr>
        <p:spPr/>
        <p:txBody>
          <a:bodyPr/>
          <a:lstStyle/>
          <a:p>
            <a:pPr fontAlgn="base">
              <a:spcBef>
                <a:spcPct val="0"/>
              </a:spcBef>
              <a:spcAft>
                <a:spcPct val="0"/>
              </a:spcAft>
            </a:pPr>
            <a:fld id="{5FD962B5-68D3-4A1E-9115-292E841C79E9}" type="slidenum">
              <a:rPr lang="en-GB" smtClean="0">
                <a:solidFill>
                  <a:srgbClr val="000000"/>
                </a:solidFill>
              </a:rPr>
              <a:pPr fontAlgn="base">
                <a:spcBef>
                  <a:spcPct val="0"/>
                </a:spcBef>
                <a:spcAft>
                  <a:spcPct val="0"/>
                </a:spcAft>
              </a:pPr>
              <a:t>‹#›</a:t>
            </a:fld>
            <a:endParaRPr lang="en-GB">
              <a:solidFill>
                <a:srgbClr val="000000"/>
              </a:solidFill>
            </a:endParaRPr>
          </a:p>
        </p:txBody>
      </p:sp>
    </p:spTree>
    <p:extLst>
      <p:ext uri="{BB962C8B-B14F-4D97-AF65-F5344CB8AC3E}">
        <p14:creationId xmlns:p14="http://schemas.microsoft.com/office/powerpoint/2010/main" val="3863824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GB" smtClean="0">
                <a:solidFill>
                  <a:srgbClr val="000000"/>
                </a:solidFill>
              </a:rPr>
              <a:t>11/03/2019</a:t>
            </a:r>
            <a:endParaRPr lang="en-GB">
              <a:solidFill>
                <a:srgbClr val="000000"/>
              </a:solidFill>
            </a:endParaRPr>
          </a:p>
        </p:txBody>
      </p:sp>
      <p:sp>
        <p:nvSpPr>
          <p:cNvPr id="4" name="Footer Placeholder 3"/>
          <p:cNvSpPr>
            <a:spLocks noGrp="1"/>
          </p:cNvSpPr>
          <p:nvPr>
            <p:ph type="ftr" sz="quarter" idx="11"/>
          </p:nvPr>
        </p:nvSpPr>
        <p:spPr/>
        <p:txBody>
          <a:bodyPr/>
          <a:lstStyle/>
          <a:p>
            <a:endParaRPr lang="en-GB">
              <a:solidFill>
                <a:srgbClr val="000000"/>
              </a:solidFill>
            </a:endParaRPr>
          </a:p>
        </p:txBody>
      </p:sp>
      <p:sp>
        <p:nvSpPr>
          <p:cNvPr id="5" name="Slide Number Placeholder 4"/>
          <p:cNvSpPr>
            <a:spLocks noGrp="1"/>
          </p:cNvSpPr>
          <p:nvPr>
            <p:ph type="sldNum" sz="quarter" idx="12"/>
          </p:nvPr>
        </p:nvSpPr>
        <p:spPr/>
        <p:txBody>
          <a:bodyPr/>
          <a:lstStyle/>
          <a:p>
            <a:pPr fontAlgn="base">
              <a:spcBef>
                <a:spcPct val="0"/>
              </a:spcBef>
              <a:spcAft>
                <a:spcPct val="0"/>
              </a:spcAft>
            </a:pPr>
            <a:fld id="{C1C55C70-8CFB-4C00-ADD0-3264D3B13FFE}" type="slidenum">
              <a:rPr lang="en-GB" smtClean="0">
                <a:solidFill>
                  <a:srgbClr val="000000"/>
                </a:solidFill>
              </a:rPr>
              <a:pPr fontAlgn="base">
                <a:spcBef>
                  <a:spcPct val="0"/>
                </a:spcBef>
                <a:spcAft>
                  <a:spcPct val="0"/>
                </a:spcAft>
              </a:pPr>
              <a:t>‹#›</a:t>
            </a:fld>
            <a:endParaRPr lang="en-GB">
              <a:solidFill>
                <a:srgbClr val="000000"/>
              </a:solidFill>
            </a:endParaRPr>
          </a:p>
        </p:txBody>
      </p:sp>
    </p:spTree>
    <p:extLst>
      <p:ext uri="{BB962C8B-B14F-4D97-AF65-F5344CB8AC3E}">
        <p14:creationId xmlns:p14="http://schemas.microsoft.com/office/powerpoint/2010/main" val="3155343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solidFill>
                  <a:srgbClr val="000000"/>
                </a:solidFill>
              </a:rPr>
              <a:t>11/03/2019</a:t>
            </a:r>
            <a:endParaRPr lang="en-GB">
              <a:solidFill>
                <a:srgbClr val="000000"/>
              </a:solidFill>
            </a:endParaRPr>
          </a:p>
        </p:txBody>
      </p:sp>
      <p:sp>
        <p:nvSpPr>
          <p:cNvPr id="3" name="Footer Placeholder 2"/>
          <p:cNvSpPr>
            <a:spLocks noGrp="1"/>
          </p:cNvSpPr>
          <p:nvPr>
            <p:ph type="ftr" sz="quarter" idx="11"/>
          </p:nvPr>
        </p:nvSpPr>
        <p:spPr/>
        <p:txBody>
          <a:bodyPr/>
          <a:lstStyle/>
          <a:p>
            <a:endParaRPr lang="en-GB">
              <a:solidFill>
                <a:srgbClr val="000000"/>
              </a:solidFill>
            </a:endParaRPr>
          </a:p>
        </p:txBody>
      </p:sp>
      <p:sp>
        <p:nvSpPr>
          <p:cNvPr id="4" name="Slide Number Placeholder 3"/>
          <p:cNvSpPr>
            <a:spLocks noGrp="1"/>
          </p:cNvSpPr>
          <p:nvPr>
            <p:ph type="sldNum" sz="quarter" idx="12"/>
          </p:nvPr>
        </p:nvSpPr>
        <p:spPr/>
        <p:txBody>
          <a:bodyPr/>
          <a:lstStyle/>
          <a:p>
            <a:pPr fontAlgn="base">
              <a:spcBef>
                <a:spcPct val="0"/>
              </a:spcBef>
              <a:spcAft>
                <a:spcPct val="0"/>
              </a:spcAft>
            </a:pPr>
            <a:fld id="{1758BA62-5E2B-41B1-AD91-6F02A6540D70}" type="slidenum">
              <a:rPr lang="en-GB" smtClean="0">
                <a:solidFill>
                  <a:srgbClr val="000000"/>
                </a:solidFill>
              </a:rPr>
              <a:pPr fontAlgn="base">
                <a:spcBef>
                  <a:spcPct val="0"/>
                </a:spcBef>
                <a:spcAft>
                  <a:spcPct val="0"/>
                </a:spcAft>
              </a:pPr>
              <a:t>‹#›</a:t>
            </a:fld>
            <a:endParaRPr lang="en-GB">
              <a:solidFill>
                <a:srgbClr val="000000"/>
              </a:solidFill>
            </a:endParaRPr>
          </a:p>
        </p:txBody>
      </p:sp>
    </p:spTree>
    <p:extLst>
      <p:ext uri="{BB962C8B-B14F-4D97-AF65-F5344CB8AC3E}">
        <p14:creationId xmlns:p14="http://schemas.microsoft.com/office/powerpoint/2010/main" val="1217401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solidFill>
                  <a:srgbClr val="000000"/>
                </a:solidFill>
              </a:rPr>
              <a:t>11/03/2019</a:t>
            </a:r>
            <a:endParaRPr lang="en-GB">
              <a:solidFill>
                <a:srgbClr val="000000"/>
              </a:solidFill>
            </a:endParaRPr>
          </a:p>
        </p:txBody>
      </p:sp>
      <p:sp>
        <p:nvSpPr>
          <p:cNvPr id="6" name="Footer Placeholder 5"/>
          <p:cNvSpPr>
            <a:spLocks noGrp="1"/>
          </p:cNvSpPr>
          <p:nvPr>
            <p:ph type="ftr" sz="quarter" idx="11"/>
          </p:nvPr>
        </p:nvSpPr>
        <p:spPr/>
        <p:txBody>
          <a:bodyPr/>
          <a:lstStyle/>
          <a:p>
            <a:endParaRPr lang="en-GB">
              <a:solidFill>
                <a:srgbClr val="000000"/>
              </a:solidFill>
            </a:endParaRPr>
          </a:p>
        </p:txBody>
      </p:sp>
      <p:sp>
        <p:nvSpPr>
          <p:cNvPr id="7" name="Slide Number Placeholder 6"/>
          <p:cNvSpPr>
            <a:spLocks noGrp="1"/>
          </p:cNvSpPr>
          <p:nvPr>
            <p:ph type="sldNum" sz="quarter" idx="12"/>
          </p:nvPr>
        </p:nvSpPr>
        <p:spPr/>
        <p:txBody>
          <a:bodyPr/>
          <a:lstStyle/>
          <a:p>
            <a:pPr fontAlgn="base">
              <a:spcBef>
                <a:spcPct val="0"/>
              </a:spcBef>
              <a:spcAft>
                <a:spcPct val="0"/>
              </a:spcAft>
            </a:pPr>
            <a:fld id="{4C127081-22CF-4F07-AE9F-CA8C8A78D2F7}" type="slidenum">
              <a:rPr lang="en-GB" smtClean="0">
                <a:solidFill>
                  <a:srgbClr val="000000"/>
                </a:solidFill>
              </a:rPr>
              <a:pPr fontAlgn="base">
                <a:spcBef>
                  <a:spcPct val="0"/>
                </a:spcBef>
                <a:spcAft>
                  <a:spcPct val="0"/>
                </a:spcAft>
              </a:pPr>
              <a:t>‹#›</a:t>
            </a:fld>
            <a:endParaRPr lang="en-GB">
              <a:solidFill>
                <a:srgbClr val="000000"/>
              </a:solidFill>
            </a:endParaRPr>
          </a:p>
        </p:txBody>
      </p:sp>
    </p:spTree>
    <p:extLst>
      <p:ext uri="{BB962C8B-B14F-4D97-AF65-F5344CB8AC3E}">
        <p14:creationId xmlns:p14="http://schemas.microsoft.com/office/powerpoint/2010/main" val="3965361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solidFill>
                  <a:srgbClr val="000000"/>
                </a:solidFill>
              </a:rPr>
              <a:t>11/03/2019</a:t>
            </a:r>
            <a:endParaRPr lang="en-GB">
              <a:solidFill>
                <a:srgbClr val="000000"/>
              </a:solidFill>
            </a:endParaRPr>
          </a:p>
        </p:txBody>
      </p:sp>
      <p:sp>
        <p:nvSpPr>
          <p:cNvPr id="6" name="Footer Placeholder 5"/>
          <p:cNvSpPr>
            <a:spLocks noGrp="1"/>
          </p:cNvSpPr>
          <p:nvPr>
            <p:ph type="ftr" sz="quarter" idx="11"/>
          </p:nvPr>
        </p:nvSpPr>
        <p:spPr/>
        <p:txBody>
          <a:bodyPr/>
          <a:lstStyle/>
          <a:p>
            <a:endParaRPr lang="en-GB">
              <a:solidFill>
                <a:srgbClr val="000000"/>
              </a:solidFill>
            </a:endParaRPr>
          </a:p>
        </p:txBody>
      </p:sp>
      <p:sp>
        <p:nvSpPr>
          <p:cNvPr id="7" name="Slide Number Placeholder 6"/>
          <p:cNvSpPr>
            <a:spLocks noGrp="1"/>
          </p:cNvSpPr>
          <p:nvPr>
            <p:ph type="sldNum" sz="quarter" idx="12"/>
          </p:nvPr>
        </p:nvSpPr>
        <p:spPr/>
        <p:txBody>
          <a:bodyPr/>
          <a:lstStyle/>
          <a:p>
            <a:pPr fontAlgn="base">
              <a:spcBef>
                <a:spcPct val="0"/>
              </a:spcBef>
              <a:spcAft>
                <a:spcPct val="0"/>
              </a:spcAft>
            </a:pPr>
            <a:fld id="{DADC0669-0403-42B3-8D85-D98F4DC32483}" type="slidenum">
              <a:rPr lang="en-GB" smtClean="0">
                <a:solidFill>
                  <a:srgbClr val="000000"/>
                </a:solidFill>
              </a:rPr>
              <a:pPr fontAlgn="base">
                <a:spcBef>
                  <a:spcPct val="0"/>
                </a:spcBef>
                <a:spcAft>
                  <a:spcPct val="0"/>
                </a:spcAft>
              </a:pPr>
              <a:t>‹#›</a:t>
            </a:fld>
            <a:endParaRPr lang="en-GB">
              <a:solidFill>
                <a:srgbClr val="000000"/>
              </a:solidFill>
            </a:endParaRPr>
          </a:p>
        </p:txBody>
      </p:sp>
    </p:spTree>
    <p:extLst>
      <p:ext uri="{BB962C8B-B14F-4D97-AF65-F5344CB8AC3E}">
        <p14:creationId xmlns:p14="http://schemas.microsoft.com/office/powerpoint/2010/main" val="754113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solidFill>
                  <a:srgbClr val="000000"/>
                </a:solidFill>
              </a:rPr>
              <a:t>11/03/2019</a:t>
            </a:r>
            <a:endParaRPr lang="en-GB">
              <a:solidFill>
                <a:srgbClr val="000000"/>
              </a:solidFill>
            </a:endParaRPr>
          </a:p>
        </p:txBody>
      </p:sp>
      <p:sp>
        <p:nvSpPr>
          <p:cNvPr id="5" name="Footer Placeholder 4"/>
          <p:cNvSpPr>
            <a:spLocks noGrp="1"/>
          </p:cNvSpPr>
          <p:nvPr>
            <p:ph type="ftr" sz="quarter" idx="11"/>
          </p:nvPr>
        </p:nvSpPr>
        <p:spPr/>
        <p:txBody>
          <a:bodyPr/>
          <a:lstStyle/>
          <a:p>
            <a:endParaRPr lang="en-GB">
              <a:solidFill>
                <a:srgbClr val="000000"/>
              </a:solidFill>
            </a:endParaRPr>
          </a:p>
        </p:txBody>
      </p:sp>
      <p:sp>
        <p:nvSpPr>
          <p:cNvPr id="6" name="Slide Number Placeholder 5"/>
          <p:cNvSpPr>
            <a:spLocks noGrp="1"/>
          </p:cNvSpPr>
          <p:nvPr>
            <p:ph type="sldNum" sz="quarter" idx="12"/>
          </p:nvPr>
        </p:nvSpPr>
        <p:spPr/>
        <p:txBody>
          <a:bodyPr/>
          <a:lstStyle/>
          <a:p>
            <a:pPr fontAlgn="base">
              <a:spcBef>
                <a:spcPct val="0"/>
              </a:spcBef>
              <a:spcAft>
                <a:spcPct val="0"/>
              </a:spcAft>
            </a:pPr>
            <a:fld id="{D101A455-2E6C-4E9B-B700-18FF9634E4BF}" type="slidenum">
              <a:rPr lang="en-GB" smtClean="0">
                <a:solidFill>
                  <a:srgbClr val="000000"/>
                </a:solidFill>
              </a:rPr>
              <a:pPr fontAlgn="base">
                <a:spcBef>
                  <a:spcPct val="0"/>
                </a:spcBef>
                <a:spcAft>
                  <a:spcPct val="0"/>
                </a:spcAft>
              </a:pPr>
              <a:t>‹#›</a:t>
            </a:fld>
            <a:endParaRPr lang="en-GB">
              <a:solidFill>
                <a:srgbClr val="000000"/>
              </a:solidFill>
            </a:endParaRPr>
          </a:p>
        </p:txBody>
      </p:sp>
    </p:spTree>
    <p:extLst>
      <p:ext uri="{BB962C8B-B14F-4D97-AF65-F5344CB8AC3E}">
        <p14:creationId xmlns:p14="http://schemas.microsoft.com/office/powerpoint/2010/main" val="50371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r>
              <a:rPr lang="en-GB" smtClean="0">
                <a:solidFill>
                  <a:srgbClr val="000000"/>
                </a:solidFill>
              </a:rPr>
              <a:t>11/03/2019</a:t>
            </a:r>
            <a:endParaRPr lang="en-GB">
              <a:solidFill>
                <a:srgbClr val="000000"/>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a:solidFill>
                <a:srgbClr val="000000"/>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12509-B2D8-49A7-9B4E-EAA80B7E8F50}" type="slidenum">
              <a:rPr lang="en-GB" smtClean="0"/>
              <a:t>‹#›</a:t>
            </a:fld>
            <a:endParaRPr lang="en-GB"/>
          </a:p>
        </p:txBody>
      </p:sp>
      <p:pic>
        <p:nvPicPr>
          <p:cNvPr id="7" name="Picture 9"/>
          <p:cNvPicPr>
            <a:picLocks noChangeAspect="1" noChangeArrowheads="1"/>
          </p:cNvPicPr>
          <p:nvPr userDrawn="1"/>
        </p:nvPicPr>
        <p:blipFill>
          <a:blip r:embed="rId12" cstate="print">
            <a:extLst>
              <a:ext uri="{28A0092B-C50C-407E-A947-70E740481C1C}">
                <a14:useLocalDpi xmlns:a14="http://schemas.microsoft.com/office/drawing/2010/main" val="0"/>
              </a:ext>
            </a:extLst>
          </a:blip>
          <a:stretch>
            <a:fillRect/>
          </a:stretch>
        </p:blipFill>
        <p:spPr bwMode="auto">
          <a:xfrm>
            <a:off x="6915540" y="260648"/>
            <a:ext cx="1794408" cy="651328"/>
          </a:xfrm>
          <a:prstGeom prst="rect">
            <a:avLst/>
          </a:prstGeom>
          <a:noFill/>
        </p:spPr>
      </p:pic>
    </p:spTree>
    <p:extLst>
      <p:ext uri="{BB962C8B-B14F-4D97-AF65-F5344CB8AC3E}">
        <p14:creationId xmlns:p14="http://schemas.microsoft.com/office/powerpoint/2010/main" val="145032993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11/03/2019</a:t>
            </a:r>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D1F9E1-64FC-4C68-B538-4DC24A91FCA6}" type="slidenum">
              <a:rPr lang="en-GB" smtClean="0"/>
              <a:t>‹#›</a:t>
            </a:fld>
            <a:endParaRPr lang="en-GB"/>
          </a:p>
        </p:txBody>
      </p:sp>
    </p:spTree>
    <p:extLst>
      <p:ext uri="{BB962C8B-B14F-4D97-AF65-F5344CB8AC3E}">
        <p14:creationId xmlns:p14="http://schemas.microsoft.com/office/powerpoint/2010/main" val="967623937"/>
      </p:ext>
    </p:extLst>
  </p:cSld>
  <p:clrMap bg1="lt1" tx1="dk1" bg2="lt2" tx2="dk2" accent1="accent1" accent2="accent2" accent3="accent3" accent4="accent4" accent5="accent5" accent6="accent6" hlink="hlink" folHlink="folHlink"/>
  <p:sldLayoutIdLst>
    <p:sldLayoutId id="2147483685" r:id="rId1"/>
    <p:sldLayoutId id="2147483674"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p:cNvSpPr txBox="1">
            <a:spLocks/>
          </p:cNvSpPr>
          <p:nvPr/>
        </p:nvSpPr>
        <p:spPr>
          <a:xfrm>
            <a:off x="0" y="2960008"/>
            <a:ext cx="9144000" cy="14700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GB" sz="6600" u="none" strike="noStrike" kern="1200" cap="none" spc="0" normalizeH="0" baseline="0" noProof="0" dirty="0">
              <a:ln>
                <a:noFill/>
              </a:ln>
              <a:solidFill>
                <a:sysClr val="windowText" lastClr="000000"/>
              </a:solidFill>
              <a:effectLst/>
              <a:uLnTx/>
              <a:uFillTx/>
              <a:latin typeface="Arial" charset="0"/>
              <a:ea typeface="+mj-ea"/>
              <a:cs typeface="+mj-cs"/>
            </a:endParaRPr>
          </a:p>
        </p:txBody>
      </p:sp>
      <p:sp>
        <p:nvSpPr>
          <p:cNvPr id="4" name="TextBox 3"/>
          <p:cNvSpPr txBox="1"/>
          <p:nvPr/>
        </p:nvSpPr>
        <p:spPr>
          <a:xfrm>
            <a:off x="689112" y="2093844"/>
            <a:ext cx="7840739" cy="4308872"/>
          </a:xfrm>
          <a:prstGeom prst="rect">
            <a:avLst/>
          </a:prstGeom>
          <a:noFill/>
        </p:spPr>
        <p:txBody>
          <a:bodyPr wrap="square" rtlCol="0">
            <a:spAutoFit/>
          </a:bodyPr>
          <a:lstStyle/>
          <a:p>
            <a:r>
              <a:rPr lang="en-GB" sz="4000" dirty="0">
                <a:latin typeface="Arial" panose="020B0604020202020204" pitchFamily="34" charset="0"/>
                <a:cs typeface="Arial" panose="020B0604020202020204" pitchFamily="34" charset="0"/>
              </a:rPr>
              <a:t>Good Clinical Practice (GCP) and study specific training for the </a:t>
            </a:r>
            <a:r>
              <a:rPr lang="en-GB" sz="4000" dirty="0">
                <a:solidFill>
                  <a:srgbClr val="FF0000"/>
                </a:solidFill>
                <a:latin typeface="Arial" panose="020B0604020202020204" pitchFamily="34" charset="0"/>
                <a:cs typeface="Arial" panose="020B0604020202020204" pitchFamily="34" charset="0"/>
              </a:rPr>
              <a:t>GENVASC</a:t>
            </a:r>
            <a:r>
              <a:rPr lang="en-GB" sz="4000" dirty="0">
                <a:latin typeface="Arial" panose="020B0604020202020204" pitchFamily="34" charset="0"/>
                <a:cs typeface="Arial" panose="020B0604020202020204" pitchFamily="34" charset="0"/>
              </a:rPr>
              <a:t> Study</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US" sz="2000" dirty="0" smtClean="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GCP </a:t>
            </a:r>
            <a:r>
              <a:rPr lang="en-US" sz="3200" dirty="0">
                <a:latin typeface="Arial" panose="020B0604020202020204" pitchFamily="34" charset="0"/>
                <a:cs typeface="Arial" panose="020B0604020202020204" pitchFamily="34" charset="0"/>
              </a:rPr>
              <a:t>component, endorsed by the </a:t>
            </a:r>
            <a:r>
              <a:rPr lang="en-GB" sz="3200" dirty="0">
                <a:latin typeface="Arial" panose="020B0604020202020204" pitchFamily="34" charset="0"/>
                <a:cs typeface="Arial" panose="020B0604020202020204" pitchFamily="34" charset="0"/>
              </a:rPr>
              <a:t>Clinical Research Network: East Midlands Training and Development Lead</a:t>
            </a:r>
            <a:r>
              <a:rPr lang="en-GB" sz="1200" dirty="0">
                <a:latin typeface="Arial" panose="020B0604020202020204" pitchFamily="34" charset="0"/>
                <a:cs typeface="Arial" panose="020B0604020202020204" pitchFamily="34" charset="0"/>
              </a:rPr>
              <a:t/>
            </a:r>
            <a:br>
              <a:rPr lang="en-GB" sz="1200"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Date Placeholder 2"/>
          <p:cNvSpPr>
            <a:spLocks noGrp="1"/>
          </p:cNvSpPr>
          <p:nvPr>
            <p:ph type="dt" sz="half" idx="10"/>
          </p:nvPr>
        </p:nvSpPr>
        <p:spPr/>
        <p:txBody>
          <a:bodyPr/>
          <a:lstStyle/>
          <a:p>
            <a:r>
              <a:rPr lang="en-GB" smtClean="0">
                <a:solidFill>
                  <a:srgbClr val="FFFFFF"/>
                </a:solidFill>
              </a:rPr>
              <a:t>11/03/2019</a:t>
            </a:r>
            <a:endParaRPr lang="en-GB">
              <a:solidFill>
                <a:srgbClr val="FFFFFF"/>
              </a:solidFill>
            </a:endParaRPr>
          </a:p>
        </p:txBody>
      </p:sp>
      <p:sp>
        <p:nvSpPr>
          <p:cNvPr id="5" name="Slide Number Placeholder 4"/>
          <p:cNvSpPr>
            <a:spLocks noGrp="1"/>
          </p:cNvSpPr>
          <p:nvPr>
            <p:ph type="sldNum" sz="quarter" idx="12"/>
          </p:nvPr>
        </p:nvSpPr>
        <p:spPr/>
        <p:txBody>
          <a:bodyPr/>
          <a:lstStyle/>
          <a:p>
            <a:fld id="{DF712509-B2D8-49A7-9B4E-EAA80B7E8F50}" type="slidenum">
              <a:rPr lang="en-GB" smtClean="0"/>
              <a:t>1</a:t>
            </a:fld>
            <a:endParaRPr lang="en-GB"/>
          </a:p>
        </p:txBody>
      </p:sp>
    </p:spTree>
    <p:extLst>
      <p:ext uri="{BB962C8B-B14F-4D97-AF65-F5344CB8AC3E}">
        <p14:creationId xmlns:p14="http://schemas.microsoft.com/office/powerpoint/2010/main" val="2933052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505" y="66537"/>
            <a:ext cx="4907280" cy="1143000"/>
          </a:xfrm>
        </p:spPr>
        <p:txBody>
          <a:bodyPr>
            <a:normAutofit fontScale="90000"/>
          </a:bodyPr>
          <a:lstStyle/>
          <a:p>
            <a:pPr algn="l"/>
            <a:r>
              <a:rPr lang="en-GB" b="1" dirty="0" smtClean="0">
                <a:solidFill>
                  <a:srgbClr val="D81E05"/>
                </a:solidFill>
                <a:latin typeface="Arial" panose="020B0604020202020204" pitchFamily="34" charset="0"/>
                <a:cs typeface="Arial" panose="020B0604020202020204" pitchFamily="34" charset="0"/>
              </a:rPr>
              <a:t/>
            </a:r>
            <a:br>
              <a:rPr lang="en-GB" b="1" dirty="0" smtClean="0">
                <a:solidFill>
                  <a:srgbClr val="D81E05"/>
                </a:solidFill>
                <a:latin typeface="Arial" panose="020B0604020202020204" pitchFamily="34" charset="0"/>
                <a:cs typeface="Arial" panose="020B0604020202020204" pitchFamily="34" charset="0"/>
              </a:rPr>
            </a:br>
            <a:r>
              <a:rPr lang="en-GB" b="1" dirty="0" smtClean="0">
                <a:solidFill>
                  <a:srgbClr val="D81E05"/>
                </a:solidFill>
                <a:latin typeface="Arial" panose="020B0604020202020204" pitchFamily="34" charset="0"/>
                <a:cs typeface="Arial" panose="020B0604020202020204" pitchFamily="34" charset="0"/>
              </a:rPr>
              <a:t>STUDY </a:t>
            </a:r>
            <a:r>
              <a:rPr lang="en-GB" b="1" dirty="0">
                <a:solidFill>
                  <a:srgbClr val="D81E05"/>
                </a:solidFill>
                <a:latin typeface="Arial" panose="020B0604020202020204" pitchFamily="34" charset="0"/>
                <a:cs typeface="Arial" panose="020B0604020202020204" pitchFamily="34" charset="0"/>
              </a:rPr>
              <a:t>SET-UP</a:t>
            </a:r>
            <a:br>
              <a:rPr lang="en-GB" b="1" dirty="0">
                <a:solidFill>
                  <a:srgbClr val="D81E05"/>
                </a:solidFill>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7" name="Rectangle 6"/>
          <p:cNvSpPr/>
          <p:nvPr/>
        </p:nvSpPr>
        <p:spPr>
          <a:xfrm>
            <a:off x="199505" y="1582341"/>
            <a:ext cx="8196350" cy="4832092"/>
          </a:xfrm>
          <a:prstGeom prst="rect">
            <a:avLst/>
          </a:prstGeom>
        </p:spPr>
        <p:txBody>
          <a:bodyPr wrap="square">
            <a:spAutoFit/>
          </a:bodyPr>
          <a:lstStyle/>
          <a:p>
            <a:r>
              <a:rPr lang="en-GB" sz="2800" dirty="0">
                <a:latin typeface="Arial" panose="020B0604020202020204" pitchFamily="34" charset="0"/>
                <a:cs typeface="Arial" panose="020B0604020202020204" pitchFamily="34" charset="0"/>
              </a:rPr>
              <a:t>At the end of this section you will have an understanding of:</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The regulatory approvals that need to be in place before a clinical trial can be started in the UK</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The responsibilities and/or duties of different members of the research team</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Be able to identify a range of essential documents</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The purpose of setting up and maintaining a site file</a:t>
            </a:r>
            <a:br>
              <a:rPr lang="en-GB" sz="2800" dirty="0">
                <a:latin typeface="Arial" panose="020B0604020202020204" pitchFamily="34" charset="0"/>
                <a:cs typeface="Arial" panose="020B0604020202020204" pitchFamily="34" charset="0"/>
              </a:rPr>
            </a:br>
            <a:endParaRPr lang="en-GB" sz="2800" dirty="0">
              <a:latin typeface="Arial" panose="020B0604020202020204" pitchFamily="34" charset="0"/>
              <a:cs typeface="Arial" panose="020B0604020202020204" pitchFamily="34" charset="0"/>
            </a:endParaRPr>
          </a:p>
        </p:txBody>
      </p:sp>
      <p:sp>
        <p:nvSpPr>
          <p:cNvPr id="3" name="Date Placeholder 2"/>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6" name="Slide Number Placeholder 5"/>
          <p:cNvSpPr>
            <a:spLocks noGrp="1"/>
          </p:cNvSpPr>
          <p:nvPr>
            <p:ph type="sldNum" sz="quarter" idx="12"/>
          </p:nvPr>
        </p:nvSpPr>
        <p:spPr/>
        <p:txBody>
          <a:bodyPr/>
          <a:lstStyle/>
          <a:p>
            <a:fld id="{DF712509-B2D8-49A7-9B4E-EAA80B7E8F50}" type="slidenum">
              <a:rPr lang="en-GB" smtClean="0"/>
              <a:t>10</a:t>
            </a:fld>
            <a:endParaRPr lang="en-GB"/>
          </a:p>
        </p:txBody>
      </p:sp>
    </p:spTree>
    <p:extLst>
      <p:ext uri="{BB962C8B-B14F-4D97-AF65-F5344CB8AC3E}">
        <p14:creationId xmlns:p14="http://schemas.microsoft.com/office/powerpoint/2010/main" val="249552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solidFill>
                  <a:srgbClr val="D81E05"/>
                </a:solidFill>
                <a:latin typeface="Arial" panose="020B0604020202020204" pitchFamily="34" charset="0"/>
                <a:cs typeface="Arial" panose="020B0604020202020204" pitchFamily="34" charset="0"/>
              </a:rPr>
              <a:t/>
            </a:r>
            <a:br>
              <a:rPr lang="en-GB" dirty="0" smtClean="0">
                <a:solidFill>
                  <a:srgbClr val="D81E05"/>
                </a:solidFill>
                <a:latin typeface="Arial" panose="020B0604020202020204" pitchFamily="34" charset="0"/>
                <a:cs typeface="Arial" panose="020B0604020202020204" pitchFamily="34" charset="0"/>
              </a:rPr>
            </a:br>
            <a:r>
              <a:rPr lang="en-GB" dirty="0" smtClean="0">
                <a:solidFill>
                  <a:srgbClr val="D81E05"/>
                </a:solidFill>
                <a:latin typeface="Arial" panose="020B0604020202020204" pitchFamily="34" charset="0"/>
                <a:cs typeface="Arial" panose="020B0604020202020204" pitchFamily="34" charset="0"/>
              </a:rPr>
              <a:t>Responsibilities</a:t>
            </a:r>
            <a:r>
              <a:rPr lang="en-GB" dirty="0">
                <a:solidFill>
                  <a:sysClr val="windowText" lastClr="000000"/>
                </a:solidFill>
                <a:latin typeface="Arial" panose="020B0604020202020204" pitchFamily="34" charset="0"/>
                <a:cs typeface="Arial" panose="020B0604020202020204" pitchFamily="34" charset="0"/>
              </a:rPr>
              <a:t/>
            </a:r>
            <a:br>
              <a:rPr lang="en-GB" dirty="0">
                <a:solidFill>
                  <a:sysClr val="windowText" lastClr="000000"/>
                </a:solidFill>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GB" dirty="0">
                <a:latin typeface="Arial" panose="020B0604020202020204" pitchFamily="34" charset="0"/>
                <a:cs typeface="Arial" panose="020B0604020202020204" pitchFamily="34" charset="0"/>
              </a:rPr>
              <a:t>The Sponsor, Chief Investigator (CI) and Principal Investigator (PI) have defined responsibilities </a:t>
            </a:r>
          </a:p>
          <a:p>
            <a:pPr marL="0" indent="0">
              <a:buNone/>
            </a:pPr>
            <a:r>
              <a:rPr lang="en-GB" dirty="0">
                <a:latin typeface="Arial" panose="020B0604020202020204" pitchFamily="34" charset="0"/>
                <a:cs typeface="Arial" panose="020B0604020202020204" pitchFamily="34" charset="0"/>
              </a:rPr>
              <a:t>Your responsibilities</a:t>
            </a:r>
          </a:p>
          <a:p>
            <a:r>
              <a:rPr lang="en-GB" dirty="0">
                <a:latin typeface="Arial" panose="020B0604020202020204" pitchFamily="34" charset="0"/>
                <a:cs typeface="Arial" panose="020B0604020202020204" pitchFamily="34" charset="0"/>
              </a:rPr>
              <a:t>Study site collaborating agreement</a:t>
            </a:r>
          </a:p>
          <a:p>
            <a:r>
              <a:rPr lang="en-GB" dirty="0">
                <a:latin typeface="Arial" panose="020B0604020202020204" pitchFamily="34" charset="0"/>
                <a:cs typeface="Arial" panose="020B0604020202020204" pitchFamily="34" charset="0"/>
              </a:rPr>
              <a:t>Abide by RGF, HTA and DPA</a:t>
            </a:r>
          </a:p>
          <a:p>
            <a:r>
              <a:rPr lang="en-GB" dirty="0">
                <a:latin typeface="Arial" panose="020B0604020202020204" pitchFamily="34" charset="0"/>
                <a:cs typeface="Arial" panose="020B0604020202020204" pitchFamily="34" charset="0"/>
              </a:rPr>
              <a:t>Maintain site file</a:t>
            </a:r>
          </a:p>
          <a:p>
            <a:r>
              <a:rPr lang="en-GB" dirty="0">
                <a:latin typeface="Arial" panose="020B0604020202020204" pitchFamily="34" charset="0"/>
                <a:cs typeface="Arial" panose="020B0604020202020204" pitchFamily="34" charset="0"/>
              </a:rPr>
              <a:t>Follow procedures outlined in protocol</a:t>
            </a:r>
          </a:p>
          <a:p>
            <a:r>
              <a:rPr lang="en-GB" dirty="0">
                <a:latin typeface="Arial" panose="020B0604020202020204" pitchFamily="34" charset="0"/>
                <a:cs typeface="Arial" panose="020B0604020202020204" pitchFamily="34" charset="0"/>
              </a:rPr>
              <a:t>Only use approved information documentation</a:t>
            </a:r>
          </a:p>
          <a:p>
            <a:r>
              <a:rPr lang="en-GB" dirty="0">
                <a:latin typeface="Arial" panose="020B0604020202020204" pitchFamily="34" charset="0"/>
                <a:cs typeface="Arial" panose="020B0604020202020204" pitchFamily="34" charset="0"/>
              </a:rPr>
              <a:t>Personnel appropriately trained and supervised</a:t>
            </a:r>
          </a:p>
          <a:p>
            <a:r>
              <a:rPr lang="en-GB" dirty="0">
                <a:latin typeface="Arial" panose="020B0604020202020204" pitchFamily="34" charset="0"/>
                <a:cs typeface="Arial" panose="020B0604020202020204" pitchFamily="34" charset="0"/>
              </a:rPr>
              <a:t>Permit supply of clinical data to NIHR Leicester Cardiovascular Biomedical Research Centre</a:t>
            </a:r>
          </a:p>
          <a:p>
            <a:r>
              <a:rPr lang="en-GB" dirty="0">
                <a:latin typeface="Arial" panose="020B0604020202020204" pitchFamily="34" charset="0"/>
                <a:cs typeface="Arial" panose="020B0604020202020204" pitchFamily="34" charset="0"/>
              </a:rPr>
              <a:t>Permit monitoring at site</a:t>
            </a:r>
          </a:p>
          <a:p>
            <a:r>
              <a:rPr lang="en-GB" dirty="0">
                <a:latin typeface="Arial" panose="020B0604020202020204" pitchFamily="34" charset="0"/>
                <a:cs typeface="Arial" panose="020B0604020202020204" pitchFamily="34" charset="0"/>
              </a:rPr>
              <a:t>Ensure the safety and well-being of participants</a:t>
            </a:r>
          </a:p>
          <a:p>
            <a:r>
              <a:rPr lang="en-GB" dirty="0">
                <a:latin typeface="Arial" panose="020B0604020202020204" pitchFamily="34" charset="0"/>
                <a:cs typeface="Arial" panose="020B0604020202020204" pitchFamily="34" charset="0"/>
              </a:rPr>
              <a:t>Report any concerns about study conduct</a:t>
            </a:r>
          </a:p>
          <a:p>
            <a:pPr marL="0" indent="0">
              <a:buNone/>
            </a:pPr>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11</a:t>
            </a:fld>
            <a:endParaRPr lang="en-GB"/>
          </a:p>
        </p:txBody>
      </p:sp>
    </p:spTree>
    <p:extLst>
      <p:ext uri="{BB962C8B-B14F-4D97-AF65-F5344CB8AC3E}">
        <p14:creationId xmlns:p14="http://schemas.microsoft.com/office/powerpoint/2010/main" val="3378142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Approvals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GB" sz="4000" dirty="0">
                <a:latin typeface="Arial" panose="020B0604020202020204" pitchFamily="34" charset="0"/>
                <a:cs typeface="Arial" panose="020B0604020202020204" pitchFamily="34" charset="0"/>
              </a:rPr>
              <a:t>A study can only start when you have </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 favourable opinion from a Research Ethics Committee</a:t>
            </a:r>
          </a:p>
          <a:p>
            <a:r>
              <a:rPr lang="en-GB" dirty="0">
                <a:latin typeface="Arial" panose="020B0604020202020204" pitchFamily="34" charset="0"/>
                <a:cs typeface="Arial" panose="020B0604020202020204" pitchFamily="34" charset="0"/>
              </a:rPr>
              <a:t>Approval from the HRA</a:t>
            </a:r>
          </a:p>
          <a:p>
            <a:r>
              <a:rPr lang="en-GB" dirty="0">
                <a:latin typeface="Arial" panose="020B0604020202020204" pitchFamily="34" charset="0"/>
                <a:cs typeface="Arial" panose="020B0604020202020204" pitchFamily="34" charset="0"/>
              </a:rPr>
              <a:t>Approval from local Trust/Organisation</a:t>
            </a:r>
          </a:p>
          <a:p>
            <a:r>
              <a:rPr lang="en-GB" dirty="0">
                <a:latin typeface="Arial" panose="020B0604020202020204" pitchFamily="34" charset="0"/>
                <a:cs typeface="Arial" panose="020B0604020202020204" pitchFamily="34" charset="0"/>
              </a:rPr>
              <a:t>Plus any other relevant approval: i.e. MHRA in case of a drug study and/or Sponsor green light</a:t>
            </a:r>
          </a:p>
          <a:p>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12</a:t>
            </a:fld>
            <a:endParaRPr lang="en-GB"/>
          </a:p>
        </p:txBody>
      </p:sp>
    </p:spTree>
    <p:extLst>
      <p:ext uri="{BB962C8B-B14F-4D97-AF65-F5344CB8AC3E}">
        <p14:creationId xmlns:p14="http://schemas.microsoft.com/office/powerpoint/2010/main" val="925279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Essential documents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marL="0" indent="0">
              <a:lnSpc>
                <a:spcPct val="80000"/>
              </a:lnSpc>
              <a:buNone/>
            </a:pPr>
            <a:r>
              <a:rPr lang="en-GB" dirty="0">
                <a:latin typeface="Arial" panose="020B0604020202020204" pitchFamily="34" charset="0"/>
                <a:cs typeface="Arial" panose="020B0604020202020204" pitchFamily="34" charset="0"/>
              </a:rPr>
              <a:t>These are documents which permit the evaluation of the conduct of a trial and quality of data produced</a:t>
            </a:r>
          </a:p>
          <a:p>
            <a:pPr marL="0" indent="0">
              <a:lnSpc>
                <a:spcPct val="80000"/>
              </a:lnSpc>
              <a:buNone/>
            </a:pPr>
            <a:endParaRPr lang="en-GB" dirty="0">
              <a:latin typeface="Arial" panose="020B0604020202020204" pitchFamily="34" charset="0"/>
              <a:cs typeface="Arial" panose="020B0604020202020204" pitchFamily="34" charset="0"/>
            </a:endParaRPr>
          </a:p>
          <a:p>
            <a:pPr marL="0" indent="0">
              <a:lnSpc>
                <a:spcPct val="80000"/>
              </a:lnSpc>
              <a:buNone/>
            </a:pPr>
            <a:r>
              <a:rPr lang="en-GB" dirty="0">
                <a:latin typeface="Arial" panose="020B0604020202020204" pitchFamily="34" charset="0"/>
                <a:cs typeface="Arial" panose="020B0604020202020204" pitchFamily="34" charset="0"/>
              </a:rPr>
              <a:t>Demonstrate compliance with GCP and regulatory requirements e.g.</a:t>
            </a:r>
          </a:p>
          <a:p>
            <a:pPr>
              <a:lnSpc>
                <a:spcPct val="80000"/>
              </a:lnSpc>
            </a:pPr>
            <a:r>
              <a:rPr lang="en-GB" dirty="0">
                <a:latin typeface="Arial" panose="020B0604020202020204" pitchFamily="34" charset="0"/>
                <a:cs typeface="Arial" panose="020B0604020202020204" pitchFamily="34" charset="0"/>
              </a:rPr>
              <a:t>Protocol</a:t>
            </a:r>
          </a:p>
          <a:p>
            <a:pPr>
              <a:lnSpc>
                <a:spcPct val="80000"/>
              </a:lnSpc>
            </a:pPr>
            <a:r>
              <a:rPr lang="en-GB" dirty="0">
                <a:latin typeface="Arial" panose="020B0604020202020204" pitchFamily="34" charset="0"/>
                <a:cs typeface="Arial" panose="020B0604020202020204" pitchFamily="34" charset="0"/>
              </a:rPr>
              <a:t>Approval documentation</a:t>
            </a:r>
          </a:p>
          <a:p>
            <a:pPr>
              <a:lnSpc>
                <a:spcPct val="80000"/>
              </a:lnSpc>
            </a:pPr>
            <a:r>
              <a:rPr lang="en-GB" dirty="0">
                <a:latin typeface="Arial" panose="020B0604020202020204" pitchFamily="34" charset="0"/>
                <a:cs typeface="Arial" panose="020B0604020202020204" pitchFamily="34" charset="0"/>
              </a:rPr>
              <a:t>Information sheet/consent form</a:t>
            </a:r>
          </a:p>
          <a:p>
            <a:pPr>
              <a:lnSpc>
                <a:spcPct val="80000"/>
              </a:lnSpc>
            </a:pPr>
            <a:r>
              <a:rPr lang="en-GB" dirty="0">
                <a:latin typeface="Arial" panose="020B0604020202020204" pitchFamily="34" charset="0"/>
                <a:cs typeface="Arial" panose="020B0604020202020204" pitchFamily="34" charset="0"/>
              </a:rPr>
              <a:t>Relevant correspondence</a:t>
            </a:r>
          </a:p>
          <a:p>
            <a:pPr>
              <a:lnSpc>
                <a:spcPct val="80000"/>
              </a:lnSpc>
            </a:pPr>
            <a:r>
              <a:rPr lang="en-GB" dirty="0">
                <a:latin typeface="Arial" panose="020B0604020202020204" pitchFamily="34" charset="0"/>
                <a:cs typeface="Arial" panose="020B0604020202020204" pitchFamily="34" charset="0"/>
              </a:rPr>
              <a:t>CV’s of personnel involved in study</a:t>
            </a:r>
          </a:p>
          <a:p>
            <a:pPr marL="0" indent="0">
              <a:lnSpc>
                <a:spcPct val="80000"/>
              </a:lnSpc>
              <a:buNone/>
            </a:pPr>
            <a:endParaRPr lang="en-GB" dirty="0">
              <a:latin typeface="Arial" panose="020B0604020202020204" pitchFamily="34" charset="0"/>
              <a:cs typeface="Arial" panose="020B0604020202020204" pitchFamily="34" charset="0"/>
            </a:endParaRPr>
          </a:p>
          <a:p>
            <a:pPr marL="0" indent="0">
              <a:lnSpc>
                <a:spcPct val="80000"/>
              </a:lnSpc>
              <a:buNone/>
            </a:pPr>
            <a:r>
              <a:rPr lang="en-GB" dirty="0">
                <a:latin typeface="Arial" panose="020B0604020202020204" pitchFamily="34" charset="0"/>
                <a:cs typeface="Arial" panose="020B0604020202020204" pitchFamily="34" charset="0"/>
              </a:rPr>
              <a:t>Section 8 of E6 document provides full details (ICH Guidelines for GCP)</a:t>
            </a:r>
          </a:p>
          <a:p>
            <a:pPr marL="0" indent="0">
              <a:buNone/>
            </a:pPr>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13</a:t>
            </a:fld>
            <a:endParaRPr lang="en-GB"/>
          </a:p>
        </p:txBody>
      </p:sp>
    </p:spTree>
    <p:extLst>
      <p:ext uri="{BB962C8B-B14F-4D97-AF65-F5344CB8AC3E}">
        <p14:creationId xmlns:p14="http://schemas.microsoft.com/office/powerpoint/2010/main" val="2494430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Site file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pPr marL="0" indent="0">
              <a:lnSpc>
                <a:spcPct val="80000"/>
              </a:lnSpc>
              <a:buNone/>
            </a:pPr>
            <a:r>
              <a:rPr lang="en-GB" dirty="0">
                <a:latin typeface="Arial" panose="020B0604020202020204" pitchFamily="34" charset="0"/>
                <a:cs typeface="Arial" panose="020B0604020202020204" pitchFamily="34" charset="0"/>
              </a:rPr>
              <a:t>All essential documents are stored in designated file</a:t>
            </a:r>
          </a:p>
          <a:p>
            <a:pPr marL="0" indent="0">
              <a:lnSpc>
                <a:spcPct val="80000"/>
              </a:lnSpc>
              <a:buNone/>
            </a:pPr>
            <a:endParaRPr lang="en-GB" dirty="0">
              <a:latin typeface="Arial" panose="020B0604020202020204" pitchFamily="34" charset="0"/>
              <a:cs typeface="Arial" panose="020B0604020202020204" pitchFamily="34" charset="0"/>
            </a:endParaRPr>
          </a:p>
          <a:p>
            <a:pPr marL="0" indent="0">
              <a:lnSpc>
                <a:spcPct val="80000"/>
              </a:lnSpc>
              <a:buNone/>
            </a:pPr>
            <a:r>
              <a:rPr lang="en-GB" dirty="0">
                <a:latin typeface="Arial" panose="020B0604020202020204" pitchFamily="34" charset="0"/>
                <a:cs typeface="Arial" panose="020B0604020202020204" pitchFamily="34" charset="0"/>
              </a:rPr>
              <a:t>Kept in designated place and maintained by designated person</a:t>
            </a:r>
          </a:p>
          <a:p>
            <a:pPr>
              <a:lnSpc>
                <a:spcPct val="80000"/>
              </a:lnSpc>
            </a:pPr>
            <a:r>
              <a:rPr lang="en-GB" dirty="0">
                <a:latin typeface="Arial" panose="020B0604020202020204" pitchFamily="34" charset="0"/>
                <a:cs typeface="Arial" panose="020B0604020202020204" pitchFamily="34" charset="0"/>
              </a:rPr>
              <a:t>Secure area</a:t>
            </a:r>
          </a:p>
          <a:p>
            <a:pPr>
              <a:lnSpc>
                <a:spcPct val="80000"/>
              </a:lnSpc>
            </a:pPr>
            <a:r>
              <a:rPr lang="en-GB" dirty="0">
                <a:latin typeface="Arial" panose="020B0604020202020204" pitchFamily="34" charset="0"/>
                <a:cs typeface="Arial" panose="020B0604020202020204" pitchFamily="34" charset="0"/>
              </a:rPr>
              <a:t>Limit access</a:t>
            </a:r>
          </a:p>
          <a:p>
            <a:pPr>
              <a:lnSpc>
                <a:spcPct val="80000"/>
              </a:lnSpc>
            </a:pPr>
            <a:r>
              <a:rPr lang="en-GB" dirty="0">
                <a:latin typeface="Arial" panose="020B0604020202020204" pitchFamily="34" charset="0"/>
                <a:cs typeface="Arial" panose="020B0604020202020204" pitchFamily="34" charset="0"/>
              </a:rPr>
              <a:t>Protect from damp, fire etc.</a:t>
            </a:r>
          </a:p>
          <a:p>
            <a:pPr>
              <a:lnSpc>
                <a:spcPct val="80000"/>
              </a:lnSpc>
            </a:pPr>
            <a:r>
              <a:rPr lang="en-GB" dirty="0">
                <a:latin typeface="Arial" panose="020B0604020202020204" pitchFamily="34" charset="0"/>
                <a:cs typeface="Arial" panose="020B0604020202020204" pitchFamily="34" charset="0"/>
              </a:rPr>
              <a:t>Provided at start of trial and maintained throughout</a:t>
            </a:r>
          </a:p>
          <a:p>
            <a:pPr>
              <a:lnSpc>
                <a:spcPct val="80000"/>
              </a:lnSpc>
            </a:pPr>
            <a:r>
              <a:rPr lang="en-GB" dirty="0">
                <a:latin typeface="Arial" panose="020B0604020202020204" pitchFamily="34" charset="0"/>
                <a:cs typeface="Arial" panose="020B0604020202020204" pitchFamily="34" charset="0"/>
              </a:rPr>
              <a:t>File chronologically with most recent uppermost</a:t>
            </a:r>
          </a:p>
          <a:p>
            <a:pPr>
              <a:lnSpc>
                <a:spcPct val="80000"/>
              </a:lnSpc>
            </a:pPr>
            <a:r>
              <a:rPr lang="en-GB" dirty="0">
                <a:latin typeface="Arial" panose="020B0604020202020204" pitchFamily="34" charset="0"/>
                <a:cs typeface="Arial" panose="020B0604020202020204" pitchFamily="34" charset="0"/>
              </a:rPr>
              <a:t>Label superseded documents but do not destroy them</a:t>
            </a:r>
          </a:p>
          <a:p>
            <a:pPr marL="0" indent="0">
              <a:lnSpc>
                <a:spcPct val="80000"/>
              </a:lnSpc>
              <a:buNone/>
            </a:pPr>
            <a:endParaRPr lang="en-GB" dirty="0">
              <a:latin typeface="Arial" panose="020B0604020202020204" pitchFamily="34" charset="0"/>
              <a:cs typeface="Arial" panose="020B0604020202020204" pitchFamily="34" charset="0"/>
            </a:endParaRPr>
          </a:p>
          <a:p>
            <a:pPr marL="0" indent="0">
              <a:lnSpc>
                <a:spcPct val="80000"/>
              </a:lnSpc>
              <a:buNone/>
            </a:pPr>
            <a:r>
              <a:rPr lang="en-GB" dirty="0">
                <a:latin typeface="Arial" panose="020B0604020202020204" pitchFamily="34" charset="0"/>
                <a:cs typeface="Arial" panose="020B0604020202020204" pitchFamily="34" charset="0"/>
              </a:rPr>
              <a:t>Archive</a:t>
            </a:r>
          </a:p>
          <a:p>
            <a:pPr>
              <a:lnSpc>
                <a:spcPct val="80000"/>
              </a:lnSpc>
            </a:pPr>
            <a:r>
              <a:rPr lang="en-GB" dirty="0">
                <a:latin typeface="Arial" panose="020B0604020202020204" pitchFamily="34" charset="0"/>
                <a:cs typeface="Arial" panose="020B0604020202020204" pitchFamily="34" charset="0"/>
              </a:rPr>
              <a:t>Minimum 5 years </a:t>
            </a:r>
          </a:p>
          <a:p>
            <a:pPr>
              <a:lnSpc>
                <a:spcPct val="80000"/>
              </a:lnSpc>
            </a:pPr>
            <a:r>
              <a:rPr lang="en-GB" dirty="0">
                <a:latin typeface="Arial" panose="020B0604020202020204" pitchFamily="34" charset="0"/>
                <a:cs typeface="Arial" panose="020B0604020202020204" pitchFamily="34" charset="0"/>
              </a:rPr>
              <a:t>Stored securely, adequately protected, controlled access</a:t>
            </a:r>
          </a:p>
          <a:p>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14</a:t>
            </a:fld>
            <a:endParaRPr lang="en-GB"/>
          </a:p>
        </p:txBody>
      </p:sp>
    </p:spTree>
    <p:extLst>
      <p:ext uri="{BB962C8B-B14F-4D97-AF65-F5344CB8AC3E}">
        <p14:creationId xmlns:p14="http://schemas.microsoft.com/office/powerpoint/2010/main" val="3985781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5769"/>
          </a:xfrm>
        </p:spPr>
        <p:txBody>
          <a:bodyPr/>
          <a:lstStyle/>
          <a:p>
            <a:pPr algn="l"/>
            <a:r>
              <a:rPr lang="en-GB" dirty="0">
                <a:solidFill>
                  <a:srgbClr val="D81E05"/>
                </a:solidFill>
                <a:latin typeface="Arial" panose="020B0604020202020204" pitchFamily="34" charset="0"/>
                <a:cs typeface="Arial" panose="020B0604020202020204" pitchFamily="34" charset="0"/>
              </a:rPr>
              <a:t>Protocol amendments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0000" lnSpcReduction="20000"/>
          </a:bodyPr>
          <a:lstStyle/>
          <a:p>
            <a:pPr marL="0" indent="0">
              <a:buNone/>
            </a:pPr>
            <a:r>
              <a:rPr lang="en-GB" dirty="0">
                <a:latin typeface="Arial" panose="020B0604020202020204" pitchFamily="34" charset="0"/>
                <a:cs typeface="Arial" panose="020B0604020202020204" pitchFamily="34" charset="0"/>
              </a:rPr>
              <a:t>Substantial amendments require a favourable opinion from the REC, HRA and local Trust/Organisation before they can be implemented</a:t>
            </a:r>
          </a:p>
          <a:p>
            <a:pPr marL="0" indent="0">
              <a:buNone/>
            </a:pPr>
            <a:endParaRPr lang="en-GB" dirty="0">
              <a:latin typeface="Arial" panose="020B0604020202020204" pitchFamily="34" charset="0"/>
              <a:cs typeface="Arial" panose="020B0604020202020204" pitchFamily="34" charset="0"/>
            </a:endParaRPr>
          </a:p>
          <a:p>
            <a:pPr marL="0" indent="0">
              <a:buNone/>
            </a:pPr>
            <a:r>
              <a:rPr lang="en-GB" b="1" dirty="0">
                <a:latin typeface="Arial" panose="020B0604020202020204" pitchFamily="34" charset="0"/>
                <a:cs typeface="Arial" panose="020B0604020202020204" pitchFamily="34" charset="0"/>
              </a:rPr>
              <a:t>Except where urgent safety measures need to be taken</a:t>
            </a:r>
          </a:p>
          <a:p>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Amendments may result in changes to other essential documents (e.g. PIS/ICF)  </a:t>
            </a:r>
          </a:p>
          <a:p>
            <a:r>
              <a:rPr lang="en-GB" dirty="0">
                <a:latin typeface="Arial" panose="020B0604020202020204" pitchFamily="34" charset="0"/>
                <a:cs typeface="Arial" panose="020B0604020202020204" pitchFamily="34" charset="0"/>
              </a:rPr>
              <a:t>New versions must not be used until appropriate approvals are obtained</a:t>
            </a:r>
          </a:p>
          <a:p>
            <a:pPr marL="0" indent="0">
              <a:buNone/>
            </a:pPr>
            <a:r>
              <a:rPr lang="en-GB" dirty="0">
                <a:latin typeface="Arial" panose="020B0604020202020204" pitchFamily="34" charset="0"/>
                <a:cs typeface="Arial" panose="020B0604020202020204" pitchFamily="34" charset="0"/>
              </a:rPr>
              <a:t>Version control</a:t>
            </a:r>
          </a:p>
          <a:p>
            <a:r>
              <a:rPr lang="en-GB" dirty="0">
                <a:latin typeface="Arial" panose="020B0604020202020204" pitchFamily="34" charset="0"/>
                <a:cs typeface="Arial" panose="020B0604020202020204" pitchFamily="34" charset="0"/>
              </a:rPr>
              <a:t>All study documents must be version controlled</a:t>
            </a:r>
          </a:p>
          <a:p>
            <a:pPr marL="0" indent="0">
              <a:buNone/>
            </a:pPr>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15</a:t>
            </a:fld>
            <a:endParaRPr lang="en-GB"/>
          </a:p>
        </p:txBody>
      </p:sp>
    </p:spTree>
    <p:extLst>
      <p:ext uri="{BB962C8B-B14F-4D97-AF65-F5344CB8AC3E}">
        <p14:creationId xmlns:p14="http://schemas.microsoft.com/office/powerpoint/2010/main" val="3514038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b="1" dirty="0" smtClean="0">
                <a:solidFill>
                  <a:srgbClr val="D81E05"/>
                </a:solidFill>
              </a:rPr>
              <a:t/>
            </a:r>
            <a:br>
              <a:rPr lang="en-GB" b="1" dirty="0" smtClean="0">
                <a:solidFill>
                  <a:srgbClr val="D81E05"/>
                </a:solidFill>
              </a:rPr>
            </a:br>
            <a:r>
              <a:rPr lang="en-GB" b="1" dirty="0" smtClean="0">
                <a:solidFill>
                  <a:srgbClr val="D81E05"/>
                </a:solidFill>
                <a:latin typeface="Arial" panose="020B0604020202020204" pitchFamily="34" charset="0"/>
                <a:cs typeface="Arial" panose="020B0604020202020204" pitchFamily="34" charset="0"/>
              </a:rPr>
              <a:t>INFORMED </a:t>
            </a:r>
            <a:r>
              <a:rPr lang="en-GB" b="1" dirty="0">
                <a:solidFill>
                  <a:srgbClr val="D81E05"/>
                </a:solidFill>
                <a:latin typeface="Arial" panose="020B0604020202020204" pitchFamily="34" charset="0"/>
                <a:cs typeface="Arial" panose="020B0604020202020204" pitchFamily="34" charset="0"/>
              </a:rPr>
              <a:t>CONSENT</a:t>
            </a:r>
            <a:br>
              <a:rPr lang="en-GB" b="1" dirty="0">
                <a:solidFill>
                  <a:srgbClr val="D81E05"/>
                </a:solidFill>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sz="2800" dirty="0"/>
              <a:t/>
            </a:r>
            <a:br>
              <a:rPr lang="en-GB" sz="2800" dirty="0"/>
            </a:br>
            <a:r>
              <a:rPr lang="en-GB" dirty="0">
                <a:latin typeface="Arial" panose="020B0604020202020204" pitchFamily="34" charset="0"/>
                <a:cs typeface="Arial" panose="020B0604020202020204" pitchFamily="34" charset="0"/>
              </a:rPr>
              <a:t>At the end of this section you will:</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Understand your responsibilities in the consent process</a:t>
            </a:r>
            <a:r>
              <a:rPr lang="en-GB" sz="2800" dirty="0">
                <a:latin typeface="Arial" panose="020B0604020202020204" pitchFamily="34" charset="0"/>
                <a:cs typeface="Arial" panose="020B0604020202020204" pitchFamily="34" charset="0"/>
              </a:rPr>
              <a:t/>
            </a:r>
            <a:br>
              <a:rPr lang="en-GB" sz="2800"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16</a:t>
            </a:fld>
            <a:endParaRPr lang="en-GB"/>
          </a:p>
        </p:txBody>
      </p:sp>
    </p:spTree>
    <p:extLst>
      <p:ext uri="{BB962C8B-B14F-4D97-AF65-F5344CB8AC3E}">
        <p14:creationId xmlns:p14="http://schemas.microsoft.com/office/powerpoint/2010/main" val="780608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What is informed consent?</a:t>
            </a:r>
            <a:endParaRPr lang="en-GB" dirty="0">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a:xfrm>
            <a:off x="457200" y="1417639"/>
            <a:ext cx="8229600" cy="3373258"/>
          </a:xfrm>
          <a:prstGeom prst="roundRect">
            <a:avLst/>
          </a:prstGeom>
          <a:solidFill>
            <a:schemeClr val="bg1">
              <a:lumMod val="85000"/>
            </a:schemeClr>
          </a:solidFill>
          <a:ln>
            <a:noFill/>
          </a:ln>
        </p:spPr>
        <p:style>
          <a:lnRef idx="0">
            <a:schemeClr val="accent3"/>
          </a:lnRef>
          <a:fillRef idx="3">
            <a:schemeClr val="accent3"/>
          </a:fillRef>
          <a:effectRef idx="3">
            <a:schemeClr val="accent3"/>
          </a:effectRef>
          <a:fontRef idx="minor">
            <a:schemeClr val="lt1"/>
          </a:fontRef>
        </p:style>
        <p:txBody>
          <a:bodyPr anchor="ctr"/>
          <a:lstStyle/>
          <a:p>
            <a:pPr marL="342900" indent="-342900" algn="r">
              <a:spcBef>
                <a:spcPct val="20000"/>
              </a:spcBef>
              <a:defRPr/>
            </a:pPr>
            <a:r>
              <a:rPr lang="en-GB" sz="2400" kern="0" dirty="0">
                <a:solidFill>
                  <a:srgbClr val="000000"/>
                </a:solidFill>
                <a:latin typeface="Arial" panose="020B0604020202020204" pitchFamily="34" charset="0"/>
                <a:cs typeface="Arial" panose="020B0604020202020204" pitchFamily="34" charset="0"/>
              </a:rPr>
              <a:t>ICH-GCP E6 Document 1.28 (1996)</a:t>
            </a:r>
          </a:p>
          <a:p>
            <a:pPr marL="342900">
              <a:spcBef>
                <a:spcPct val="20000"/>
              </a:spcBef>
              <a:defRPr/>
            </a:pPr>
            <a:r>
              <a:rPr lang="en-GB" sz="2400" kern="0" dirty="0">
                <a:solidFill>
                  <a:srgbClr val="000000"/>
                </a:solidFill>
                <a:latin typeface="Arial" panose="020B0604020202020204" pitchFamily="34" charset="0"/>
                <a:cs typeface="Arial" panose="020B0604020202020204" pitchFamily="34" charset="0"/>
              </a:rPr>
              <a:t>A process by which a subject </a:t>
            </a:r>
            <a:r>
              <a:rPr lang="en-GB" sz="2400" b="1" kern="0" dirty="0">
                <a:solidFill>
                  <a:srgbClr val="000000"/>
                </a:solidFill>
                <a:latin typeface="Arial" panose="020B0604020202020204" pitchFamily="34" charset="0"/>
                <a:cs typeface="Arial" panose="020B0604020202020204" pitchFamily="34" charset="0"/>
              </a:rPr>
              <a:t>voluntarily confirms </a:t>
            </a:r>
            <a:r>
              <a:rPr lang="en-GB" sz="2400" kern="0" dirty="0">
                <a:solidFill>
                  <a:srgbClr val="000000"/>
                </a:solidFill>
                <a:latin typeface="Arial" panose="020B0604020202020204" pitchFamily="34" charset="0"/>
                <a:cs typeface="Arial" panose="020B0604020202020204" pitchFamily="34" charset="0"/>
              </a:rPr>
              <a:t>his/her willingness to participate in a trial, after having been </a:t>
            </a:r>
            <a:r>
              <a:rPr lang="en-GB" sz="2400" b="1" kern="0" dirty="0">
                <a:solidFill>
                  <a:srgbClr val="000000"/>
                </a:solidFill>
                <a:latin typeface="Arial" panose="020B0604020202020204" pitchFamily="34" charset="0"/>
                <a:cs typeface="Arial" panose="020B0604020202020204" pitchFamily="34" charset="0"/>
              </a:rPr>
              <a:t>informed of all aspects of the trial</a:t>
            </a:r>
            <a:r>
              <a:rPr lang="en-GB" sz="2400" kern="0" dirty="0">
                <a:solidFill>
                  <a:srgbClr val="000000"/>
                </a:solidFill>
                <a:latin typeface="Arial" panose="020B0604020202020204" pitchFamily="34" charset="0"/>
                <a:cs typeface="Arial" panose="020B0604020202020204" pitchFamily="34" charset="0"/>
              </a:rPr>
              <a:t> that are relevant to the subjects decision to participate.  Informed consent is </a:t>
            </a:r>
            <a:r>
              <a:rPr lang="en-GB" sz="2400" b="1" kern="0" dirty="0">
                <a:solidFill>
                  <a:srgbClr val="000000"/>
                </a:solidFill>
                <a:latin typeface="Arial" panose="020B0604020202020204" pitchFamily="34" charset="0"/>
                <a:cs typeface="Arial" panose="020B0604020202020204" pitchFamily="34" charset="0"/>
              </a:rPr>
              <a:t>documented</a:t>
            </a:r>
            <a:r>
              <a:rPr lang="en-GB" sz="2400" kern="0" dirty="0">
                <a:solidFill>
                  <a:srgbClr val="000000"/>
                </a:solidFill>
                <a:latin typeface="Arial" panose="020B0604020202020204" pitchFamily="34" charset="0"/>
                <a:cs typeface="Arial" panose="020B0604020202020204" pitchFamily="34" charset="0"/>
              </a:rPr>
              <a:t> by means of a </a:t>
            </a:r>
            <a:r>
              <a:rPr lang="en-GB" sz="2400" b="1" kern="0" dirty="0">
                <a:solidFill>
                  <a:srgbClr val="000000"/>
                </a:solidFill>
                <a:latin typeface="Arial" panose="020B0604020202020204" pitchFamily="34" charset="0"/>
                <a:cs typeface="Arial" panose="020B0604020202020204" pitchFamily="34" charset="0"/>
              </a:rPr>
              <a:t>written, signed and dated Informed Consent Form.</a:t>
            </a:r>
          </a:p>
        </p:txBody>
      </p:sp>
      <p:sp>
        <p:nvSpPr>
          <p:cNvPr id="7" name="Rectangle 6"/>
          <p:cNvSpPr/>
          <p:nvPr/>
        </p:nvSpPr>
        <p:spPr>
          <a:xfrm>
            <a:off x="756458" y="4973459"/>
            <a:ext cx="4572000" cy="1200329"/>
          </a:xfrm>
          <a:prstGeom prst="rect">
            <a:avLst/>
          </a:prstGeom>
        </p:spPr>
        <p:txBody>
          <a:bodyPr>
            <a:spAutoFit/>
          </a:bodyPr>
          <a:lstStyle/>
          <a:p>
            <a:r>
              <a:rPr lang="en-US" dirty="0">
                <a:latin typeface="Arial" panose="020B0604020202020204" pitchFamily="34" charset="0"/>
                <a:cs typeface="Arial" panose="020B0604020202020204" pitchFamily="34" charset="0"/>
              </a:rPr>
              <a:t>In order to be valid consent should be</a:t>
            </a:r>
          </a:p>
          <a:p>
            <a:pPr marL="171450" indent="-171450">
              <a:buFont typeface="Arial" pitchFamily="34" charset="0"/>
              <a:buChar char="•"/>
            </a:pPr>
            <a:r>
              <a:rPr lang="en-US" dirty="0">
                <a:latin typeface="Arial" panose="020B0604020202020204" pitchFamily="34" charset="0"/>
                <a:cs typeface="Arial" panose="020B0604020202020204" pitchFamily="34" charset="0"/>
              </a:rPr>
              <a:t>Voluntary</a:t>
            </a:r>
          </a:p>
          <a:p>
            <a:pPr marL="171450" indent="-171450">
              <a:buFont typeface="Arial" pitchFamily="34" charset="0"/>
              <a:buChar char="•"/>
            </a:pPr>
            <a:r>
              <a:rPr lang="en-US" dirty="0">
                <a:latin typeface="Arial" panose="020B0604020202020204" pitchFamily="34" charset="0"/>
                <a:cs typeface="Arial" panose="020B0604020202020204" pitchFamily="34" charset="0"/>
              </a:rPr>
              <a:t>Informed</a:t>
            </a:r>
          </a:p>
          <a:p>
            <a:pPr marL="171450" indent="-171450">
              <a:buFont typeface="Arial" pitchFamily="34" charset="0"/>
              <a:buChar char="•"/>
            </a:pPr>
            <a:r>
              <a:rPr lang="en-US" dirty="0">
                <a:latin typeface="Arial" panose="020B0604020202020204" pitchFamily="34" charset="0"/>
                <a:cs typeface="Arial" panose="020B0604020202020204" pitchFamily="34" charset="0"/>
              </a:rPr>
              <a:t>Competent</a:t>
            </a:r>
          </a:p>
        </p:txBody>
      </p:sp>
      <p:sp>
        <p:nvSpPr>
          <p:cNvPr id="3" name="Date Placeholder 2"/>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8" name="Slide Number Placeholder 7"/>
          <p:cNvSpPr>
            <a:spLocks noGrp="1"/>
          </p:cNvSpPr>
          <p:nvPr>
            <p:ph type="sldNum" sz="quarter" idx="12"/>
          </p:nvPr>
        </p:nvSpPr>
        <p:spPr/>
        <p:txBody>
          <a:bodyPr/>
          <a:lstStyle/>
          <a:p>
            <a:fld id="{DF712509-B2D8-49A7-9B4E-EAA80B7E8F50}" type="slidenum">
              <a:rPr lang="en-GB" smtClean="0"/>
              <a:t>17</a:t>
            </a:fld>
            <a:endParaRPr lang="en-GB"/>
          </a:p>
        </p:txBody>
      </p:sp>
    </p:spTree>
    <p:extLst>
      <p:ext uri="{BB962C8B-B14F-4D97-AF65-F5344CB8AC3E}">
        <p14:creationId xmlns:p14="http://schemas.microsoft.com/office/powerpoint/2010/main" val="2070884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096000" cy="915246"/>
          </a:xfrm>
        </p:spPr>
        <p:txBody>
          <a:bodyPr>
            <a:normAutofit fontScale="90000"/>
          </a:bodyPr>
          <a:lstStyle/>
          <a:p>
            <a:pPr algn="l"/>
            <a:r>
              <a:rPr lang="en-GB" dirty="0">
                <a:solidFill>
                  <a:srgbClr val="FF0000"/>
                </a:solidFill>
                <a:latin typeface="Arial" panose="020B0604020202020204" pitchFamily="34" charset="0"/>
                <a:cs typeface="Arial" panose="020B0604020202020204" pitchFamily="34" charset="0"/>
              </a:rPr>
              <a:t>The process of informed consent</a:t>
            </a:r>
            <a:endParaRPr lang="en-GB" dirty="0">
              <a:latin typeface="Arial" panose="020B0604020202020204" pitchFamily="34" charset="0"/>
              <a:cs typeface="Arial" panose="020B0604020202020204" pitchFamily="34" charset="0"/>
            </a:endParaRP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560014595"/>
              </p:ext>
            </p:extLst>
          </p:nvPr>
        </p:nvGraphicFramePr>
        <p:xfrm>
          <a:off x="658974" y="1540682"/>
          <a:ext cx="8185768" cy="42811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971596" y="2009509"/>
            <a:ext cx="1858888" cy="553998"/>
          </a:xfrm>
          <a:prstGeom prst="rect">
            <a:avLst/>
          </a:prstGeom>
          <a:noFill/>
        </p:spPr>
        <p:txBody>
          <a:bodyPr wrap="square" rtlCol="0">
            <a:spAutoFit/>
          </a:bodyPr>
          <a:lstStyle/>
          <a:p>
            <a:r>
              <a:rPr lang="en-GB" sz="1000" dirty="0" smtClean="0">
                <a:latin typeface="Arial" panose="020B0604020202020204" pitchFamily="34" charset="0"/>
                <a:cs typeface="Arial" panose="020B0604020202020204" pitchFamily="34" charset="0"/>
              </a:rPr>
              <a:t>At practice opportunistic or NHS HC appointment/NHS HC Mailshot </a:t>
            </a:r>
            <a:endParaRPr lang="en-GB" sz="1000" dirty="0">
              <a:latin typeface="Arial" panose="020B0604020202020204" pitchFamily="34" charset="0"/>
              <a:cs typeface="Arial" panose="020B0604020202020204" pitchFamily="34" charset="0"/>
            </a:endParaRPr>
          </a:p>
        </p:txBody>
      </p:sp>
      <p:sp>
        <p:nvSpPr>
          <p:cNvPr id="8" name="TextBox 7"/>
          <p:cNvSpPr txBox="1"/>
          <p:nvPr/>
        </p:nvSpPr>
        <p:spPr>
          <a:xfrm>
            <a:off x="2590800" y="1988036"/>
            <a:ext cx="2805545" cy="553998"/>
          </a:xfrm>
          <a:prstGeom prst="rect">
            <a:avLst/>
          </a:prstGeom>
          <a:noFill/>
        </p:spPr>
        <p:txBody>
          <a:bodyPr wrap="square" rtlCol="0">
            <a:spAutoFit/>
          </a:bodyPr>
          <a:lstStyle/>
          <a:p>
            <a:pPr algn="ctr"/>
            <a:r>
              <a:rPr lang="en-GB" sz="1000" dirty="0" smtClean="0">
                <a:latin typeface="Arial" panose="020B0604020202020204" pitchFamily="34" charset="0"/>
                <a:cs typeface="Arial" panose="020B0604020202020204" pitchFamily="34" charset="0"/>
              </a:rPr>
              <a:t>Crib sheet, Abbreviated information </a:t>
            </a:r>
          </a:p>
          <a:p>
            <a:pPr algn="ctr"/>
            <a:r>
              <a:rPr lang="en-GB" sz="1000" dirty="0" smtClean="0">
                <a:latin typeface="Arial" panose="020B0604020202020204" pitchFamily="34" charset="0"/>
                <a:cs typeface="Arial" panose="020B0604020202020204" pitchFamily="34" charset="0"/>
              </a:rPr>
              <a:t>(opportunistic/NHS HC appointment) </a:t>
            </a:r>
          </a:p>
          <a:p>
            <a:pPr algn="ctr"/>
            <a:r>
              <a:rPr lang="en-GB" sz="1000" dirty="0" smtClean="0">
                <a:latin typeface="Arial" panose="020B0604020202020204" pitchFamily="34" charset="0"/>
                <a:cs typeface="Arial" panose="020B0604020202020204" pitchFamily="34" charset="0"/>
              </a:rPr>
              <a:t>or Full information if NHS HC Mailshot </a:t>
            </a:r>
            <a:endParaRPr lang="en-GB" sz="1000" dirty="0">
              <a:latin typeface="Arial" panose="020B0604020202020204" pitchFamily="34" charset="0"/>
              <a:cs typeface="Arial" panose="020B0604020202020204" pitchFamily="34" charset="0"/>
            </a:endParaRPr>
          </a:p>
        </p:txBody>
      </p:sp>
      <p:cxnSp>
        <p:nvCxnSpPr>
          <p:cNvPr id="11" name="Straight Connector 10"/>
          <p:cNvCxnSpPr/>
          <p:nvPr/>
        </p:nvCxnSpPr>
        <p:spPr>
          <a:xfrm>
            <a:off x="1524000" y="2563507"/>
            <a:ext cx="1" cy="2289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910604" y="2563507"/>
            <a:ext cx="0" cy="228938"/>
          </a:xfrm>
          <a:prstGeom prst="line">
            <a:avLst/>
          </a:prstGeom>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10" name="Slide Number Placeholder 9"/>
          <p:cNvSpPr>
            <a:spLocks noGrp="1"/>
          </p:cNvSpPr>
          <p:nvPr>
            <p:ph type="sldNum" sz="quarter" idx="12"/>
          </p:nvPr>
        </p:nvSpPr>
        <p:spPr/>
        <p:txBody>
          <a:bodyPr/>
          <a:lstStyle/>
          <a:p>
            <a:fld id="{DF712509-B2D8-49A7-9B4E-EAA80B7E8F50}" type="slidenum">
              <a:rPr lang="en-GB" smtClean="0"/>
              <a:t>18</a:t>
            </a:fld>
            <a:endParaRPr lang="en-GB"/>
          </a:p>
        </p:txBody>
      </p:sp>
    </p:spTree>
    <p:extLst>
      <p:ext uri="{BB962C8B-B14F-4D97-AF65-F5344CB8AC3E}">
        <p14:creationId xmlns:p14="http://schemas.microsoft.com/office/powerpoint/2010/main" val="294253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92240" cy="1143000"/>
          </a:xfrm>
        </p:spPr>
        <p:txBody>
          <a:bodyPr>
            <a:normAutofit fontScale="90000"/>
          </a:bodyPr>
          <a:lstStyle/>
          <a:p>
            <a:pPr algn="l"/>
            <a:r>
              <a:rPr lang="en-GB" dirty="0">
                <a:solidFill>
                  <a:srgbClr val="D81E05"/>
                </a:solidFill>
                <a:latin typeface="Arial" panose="020B0604020202020204" pitchFamily="34" charset="0"/>
                <a:cs typeface="Arial" panose="020B0604020202020204" pitchFamily="34" charset="0"/>
              </a:rPr>
              <a:t>Witnessed consent process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GB" dirty="0">
                <a:latin typeface="Arial" panose="020B0604020202020204" pitchFamily="34" charset="0"/>
                <a:cs typeface="Arial" panose="020B0604020202020204" pitchFamily="34" charset="0"/>
              </a:rPr>
              <a:t>The witnessed process can be used opportunistically when patients attend for a clinical visit and have a NHS Health Check </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or when they attend specifically for a NHS Health Check </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Discuss concept of study</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interested provide verbal </a:t>
            </a:r>
            <a:r>
              <a:rPr lang="en-GB" dirty="0" smtClean="0">
                <a:latin typeface="Arial" panose="020B0604020202020204" pitchFamily="34" charset="0"/>
                <a:cs typeface="Arial" panose="020B0604020202020204" pitchFamily="34" charset="0"/>
              </a:rPr>
              <a:t>information</a:t>
            </a:r>
            <a:endParaRPr lang="en-GB"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19</a:t>
            </a:fld>
            <a:endParaRPr lang="en-GB"/>
          </a:p>
        </p:txBody>
      </p:sp>
    </p:spTree>
    <p:extLst>
      <p:ext uri="{BB962C8B-B14F-4D97-AF65-F5344CB8AC3E}">
        <p14:creationId xmlns:p14="http://schemas.microsoft.com/office/powerpoint/2010/main" val="4163945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891" y="327904"/>
            <a:ext cx="8229600" cy="1143000"/>
          </a:xfrm>
        </p:spPr>
        <p:txBody>
          <a:bodyPr/>
          <a:lstStyle/>
          <a:p>
            <a:pPr algn="l"/>
            <a:r>
              <a:rPr lang="en-GB" sz="3200" dirty="0" smtClean="0"/>
              <a:t> </a:t>
            </a:r>
            <a:endParaRPr lang="en-GB" sz="3200" dirty="0"/>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p:txBody>
      </p:sp>
      <p:sp>
        <p:nvSpPr>
          <p:cNvPr id="4" name="TextBox 3"/>
          <p:cNvSpPr txBox="1"/>
          <p:nvPr/>
        </p:nvSpPr>
        <p:spPr>
          <a:xfrm>
            <a:off x="934375" y="2059619"/>
            <a:ext cx="7275250" cy="923330"/>
          </a:xfrm>
          <a:prstGeom prst="rect">
            <a:avLst/>
          </a:prstGeom>
          <a:noFill/>
        </p:spPr>
        <p:txBody>
          <a:bodyPr wrap="square" rtlCol="0">
            <a:spAutoFit/>
          </a:bodyPr>
          <a:lstStyle/>
          <a:p>
            <a:endParaRPr lang="en-GB" dirty="0"/>
          </a:p>
          <a:p>
            <a:r>
              <a:rPr lang="en-GB" dirty="0" smtClean="0">
                <a:solidFill>
                  <a:srgbClr val="FFFFFF"/>
                </a:solidFill>
              </a:rPr>
              <a:t>driven </a:t>
            </a:r>
            <a:r>
              <a:rPr lang="en-GB" dirty="0">
                <a:solidFill>
                  <a:srgbClr val="FFFFFF"/>
                </a:solidFill>
              </a:rPr>
              <a:t>with little differentiation of other risk factors till middle age</a:t>
            </a:r>
          </a:p>
          <a:p>
            <a:endParaRPr lang="en-GB" dirty="0"/>
          </a:p>
        </p:txBody>
      </p:sp>
      <p:sp>
        <p:nvSpPr>
          <p:cNvPr id="5" name="Title 1"/>
          <p:cNvSpPr txBox="1">
            <a:spLocks/>
          </p:cNvSpPr>
          <p:nvPr/>
        </p:nvSpPr>
        <p:spPr>
          <a:xfrm>
            <a:off x="539552" y="332656"/>
            <a:ext cx="5616624"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dirty="0" smtClean="0">
                <a:solidFill>
                  <a:srgbClr val="D81E05"/>
                </a:solidFill>
                <a:latin typeface="Arial" panose="020B0604020202020204" pitchFamily="34" charset="0"/>
                <a:cs typeface="Arial" panose="020B0604020202020204" pitchFamily="34" charset="0"/>
              </a:rPr>
              <a:t>Introduction</a:t>
            </a:r>
            <a:endParaRPr lang="en-GB" sz="3600" dirty="0">
              <a:solidFill>
                <a:srgbClr val="D81E05"/>
              </a:solidFill>
              <a:latin typeface="Arial" panose="020B0604020202020204" pitchFamily="34" charset="0"/>
              <a:cs typeface="Arial" panose="020B0604020202020204" pitchFamily="34" charset="0"/>
            </a:endParaRPr>
          </a:p>
        </p:txBody>
      </p:sp>
      <p:graphicFrame>
        <p:nvGraphicFramePr>
          <p:cNvPr id="7" name="Content Placeholder 5"/>
          <p:cNvGraphicFramePr>
            <a:graphicFrameLocks/>
          </p:cNvGraphicFramePr>
          <p:nvPr>
            <p:extLst>
              <p:ext uri="{D42A27DB-BD31-4B8C-83A1-F6EECF244321}">
                <p14:modId xmlns:p14="http://schemas.microsoft.com/office/powerpoint/2010/main" val="1872417759"/>
              </p:ext>
            </p:extLst>
          </p:nvPr>
        </p:nvGraphicFramePr>
        <p:xfrm>
          <a:off x="152400" y="1412776"/>
          <a:ext cx="8229600" cy="4713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8" name="Slide Number Placeholder 7"/>
          <p:cNvSpPr>
            <a:spLocks noGrp="1"/>
          </p:cNvSpPr>
          <p:nvPr>
            <p:ph type="sldNum" sz="quarter" idx="12"/>
          </p:nvPr>
        </p:nvSpPr>
        <p:spPr/>
        <p:txBody>
          <a:bodyPr/>
          <a:lstStyle/>
          <a:p>
            <a:fld id="{DF712509-B2D8-49A7-9B4E-EAA80B7E8F50}" type="slidenum">
              <a:rPr lang="en-GB" smtClean="0"/>
              <a:t>2</a:t>
            </a:fld>
            <a:endParaRPr lang="en-GB"/>
          </a:p>
        </p:txBody>
      </p:sp>
    </p:spTree>
    <p:extLst>
      <p:ext uri="{BB962C8B-B14F-4D97-AF65-F5344CB8AC3E}">
        <p14:creationId xmlns:p14="http://schemas.microsoft.com/office/powerpoint/2010/main" val="34390016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Provide information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7638"/>
            <a:ext cx="8229600" cy="4708525"/>
          </a:xfrm>
        </p:spPr>
        <p:txBody>
          <a:bodyPr>
            <a:normAutofit fontScale="85000" lnSpcReduction="20000"/>
          </a:bodyPr>
          <a:lstStyle/>
          <a:p>
            <a:pPr marL="0" indent="0">
              <a:buNone/>
            </a:pPr>
            <a:r>
              <a:rPr lang="en-GB" dirty="0">
                <a:latin typeface="Arial" panose="020B0604020202020204" pitchFamily="34" charset="0"/>
                <a:cs typeface="Arial" panose="020B0604020202020204" pitchFamily="34" charset="0"/>
              </a:rPr>
              <a:t>Verbal information</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Key points to relay to participant</a:t>
            </a:r>
          </a:p>
          <a:p>
            <a:r>
              <a:rPr lang="en-GB" dirty="0">
                <a:latin typeface="Arial" panose="020B0604020202020204" pitchFamily="34" charset="0"/>
                <a:cs typeface="Arial" panose="020B0604020202020204" pitchFamily="34" charset="0"/>
              </a:rPr>
              <a:t>Purpose</a:t>
            </a:r>
          </a:p>
          <a:p>
            <a:r>
              <a:rPr lang="en-GB" dirty="0">
                <a:latin typeface="Arial" panose="020B0604020202020204" pitchFamily="34" charset="0"/>
                <a:cs typeface="Arial" panose="020B0604020202020204" pitchFamily="34" charset="0"/>
              </a:rPr>
              <a:t>Voluntary/right to withdraw/will not effect their care</a:t>
            </a:r>
          </a:p>
          <a:p>
            <a:r>
              <a:rPr lang="en-GB" dirty="0">
                <a:latin typeface="Arial" panose="020B0604020202020204" pitchFamily="34" charset="0"/>
                <a:cs typeface="Arial" panose="020B0604020202020204" pitchFamily="34" charset="0"/>
              </a:rPr>
              <a:t>What will they have to do: consent, blood sample (DNA), permit use of data</a:t>
            </a:r>
          </a:p>
          <a:p>
            <a:r>
              <a:rPr lang="en-GB" dirty="0">
                <a:latin typeface="Arial" panose="020B0604020202020204" pitchFamily="34" charset="0"/>
                <a:cs typeface="Arial" panose="020B0604020202020204" pitchFamily="34" charset="0"/>
              </a:rPr>
              <a:t>Storage of samples and data</a:t>
            </a:r>
          </a:p>
          <a:p>
            <a:r>
              <a:rPr lang="en-GB" dirty="0">
                <a:latin typeface="Arial" panose="020B0604020202020204" pitchFamily="34" charset="0"/>
                <a:cs typeface="Arial" panose="020B0604020202020204" pitchFamily="34" charset="0"/>
              </a:rPr>
              <a:t>Confidentiality</a:t>
            </a:r>
          </a:p>
          <a:p>
            <a:r>
              <a:rPr lang="en-GB" dirty="0">
                <a:latin typeface="Arial" panose="020B0604020202020204" pitchFamily="34" charset="0"/>
                <a:cs typeface="Arial" panose="020B0604020202020204" pitchFamily="34" charset="0"/>
              </a:rPr>
              <a:t>Contact/further information</a:t>
            </a:r>
          </a:p>
          <a:p>
            <a:r>
              <a:rPr lang="en-GB" dirty="0">
                <a:latin typeface="Arial" panose="020B0604020202020204" pitchFamily="34" charset="0"/>
                <a:cs typeface="Arial" panose="020B0604020202020204" pitchFamily="34" charset="0"/>
              </a:rPr>
              <a:t>Crib sheet available: section 16 of site file</a:t>
            </a:r>
          </a:p>
          <a:p>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20</a:t>
            </a:fld>
            <a:endParaRPr lang="en-GB"/>
          </a:p>
        </p:txBody>
      </p:sp>
    </p:spTree>
    <p:extLst>
      <p:ext uri="{BB962C8B-B14F-4D97-AF65-F5344CB8AC3E}">
        <p14:creationId xmlns:p14="http://schemas.microsoft.com/office/powerpoint/2010/main" val="649018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004"/>
            <a:ext cx="8229600" cy="997527"/>
          </a:xfrm>
        </p:spPr>
        <p:txBody>
          <a:bodyPr>
            <a:normAutofit fontScale="90000"/>
          </a:bodyPr>
          <a:lstStyle/>
          <a:p>
            <a:pPr algn="l"/>
            <a:r>
              <a:rPr lang="en-GB" dirty="0">
                <a:solidFill>
                  <a:srgbClr val="D81E05"/>
                </a:solidFill>
                <a:latin typeface="Arial" panose="020B0604020202020204" pitchFamily="34" charset="0"/>
                <a:cs typeface="Arial" panose="020B0604020202020204" pitchFamily="34" charset="0"/>
              </a:rPr>
              <a:t>Witnessed consent process -</a:t>
            </a:r>
            <a:br>
              <a:rPr lang="en-GB" dirty="0">
                <a:solidFill>
                  <a:srgbClr val="D81E05"/>
                </a:solidFill>
                <a:latin typeface="Arial" panose="020B0604020202020204" pitchFamily="34" charset="0"/>
                <a:cs typeface="Arial" panose="020B0604020202020204" pitchFamily="34" charset="0"/>
              </a:rPr>
            </a:br>
            <a:r>
              <a:rPr lang="en-GB" dirty="0">
                <a:solidFill>
                  <a:srgbClr val="D81E05"/>
                </a:solidFill>
                <a:latin typeface="Arial" panose="020B0604020202020204" pitchFamily="34" charset="0"/>
                <a:cs typeface="Arial" panose="020B0604020202020204" pitchFamily="34" charset="0"/>
              </a:rPr>
              <a:t>Providing further information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512916"/>
            <a:ext cx="8229600" cy="4613247"/>
          </a:xfrm>
        </p:spPr>
        <p:txBody>
          <a:bodyPr>
            <a:normAutofit fontScale="70000" lnSpcReduction="20000"/>
          </a:bodyPr>
          <a:lstStyle/>
          <a:p>
            <a:pPr marL="0" indent="0">
              <a:buNone/>
            </a:pPr>
            <a:r>
              <a:rPr lang="en-GB" dirty="0">
                <a:latin typeface="Arial" panose="020B0604020202020204" pitchFamily="34" charset="0"/>
                <a:cs typeface="Arial" panose="020B0604020202020204" pitchFamily="34" charset="0"/>
              </a:rPr>
              <a:t>Written information</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Provide the participant with the abbreviated participant information sheet (version 3 12/09/13) to read prior to consent</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Provide detailed participant information leaflet (version 4 12/09/13) to take home and read later</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Only use Information sheet and consent form approved by REC</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Must not be changed except by formal amendment</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Multiple languages available</a:t>
            </a:r>
          </a:p>
          <a:p>
            <a:pPr marL="0" indent="0">
              <a:buNone/>
            </a:pPr>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21</a:t>
            </a:fld>
            <a:endParaRPr lang="en-GB"/>
          </a:p>
        </p:txBody>
      </p:sp>
    </p:spTree>
    <p:extLst>
      <p:ext uri="{BB962C8B-B14F-4D97-AF65-F5344CB8AC3E}">
        <p14:creationId xmlns:p14="http://schemas.microsoft.com/office/powerpoint/2010/main" val="3206423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107"/>
            <a:ext cx="8229600" cy="1143000"/>
          </a:xfrm>
        </p:spPr>
        <p:txBody>
          <a:bodyPr/>
          <a:lstStyle/>
          <a:p>
            <a:pPr algn="l"/>
            <a:r>
              <a:rPr lang="en-GB" dirty="0">
                <a:solidFill>
                  <a:srgbClr val="D81E05"/>
                </a:solidFill>
                <a:latin typeface="Arial" panose="020B0604020202020204" pitchFamily="34" charset="0"/>
                <a:cs typeface="Arial" panose="020B0604020202020204" pitchFamily="34" charset="0"/>
              </a:rPr>
              <a:t>Information (cont.)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GB" dirty="0">
                <a:latin typeface="Arial" panose="020B0604020202020204" pitchFamily="34" charset="0"/>
                <a:cs typeface="Arial" panose="020B0604020202020204" pitchFamily="34" charset="0"/>
              </a:rPr>
              <a:t>Establish level of understanding</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Mental capacity act (2005)</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A person is able to make a decision for themselves if they are able to</a:t>
            </a:r>
          </a:p>
          <a:p>
            <a:pPr marL="0" indent="0">
              <a:buNone/>
            </a:pPr>
            <a:r>
              <a:rPr lang="en-GB" dirty="0">
                <a:latin typeface="Arial" panose="020B0604020202020204" pitchFamily="34" charset="0"/>
                <a:cs typeface="Arial" panose="020B0604020202020204" pitchFamily="34" charset="0"/>
              </a:rPr>
              <a:t>Understand information relevant to decision</a:t>
            </a:r>
          </a:p>
          <a:p>
            <a:r>
              <a:rPr lang="en-GB" dirty="0">
                <a:latin typeface="Arial" panose="020B0604020202020204" pitchFamily="34" charset="0"/>
                <a:cs typeface="Arial" panose="020B0604020202020204" pitchFamily="34" charset="0"/>
              </a:rPr>
              <a:t>Retain the information</a:t>
            </a:r>
          </a:p>
          <a:p>
            <a:r>
              <a:rPr lang="en-GB" dirty="0">
                <a:latin typeface="Arial" panose="020B0604020202020204" pitchFamily="34" charset="0"/>
                <a:cs typeface="Arial" panose="020B0604020202020204" pitchFamily="34" charset="0"/>
              </a:rPr>
              <a:t>Use or weigh the information</a:t>
            </a:r>
          </a:p>
          <a:p>
            <a:r>
              <a:rPr lang="en-GB" dirty="0">
                <a:latin typeface="Arial" panose="020B0604020202020204" pitchFamily="34" charset="0"/>
                <a:cs typeface="Arial" panose="020B0604020202020204" pitchFamily="34" charset="0"/>
              </a:rPr>
              <a:t>Communicate their decision (by any means)</a:t>
            </a:r>
          </a:p>
          <a:p>
            <a:pPr marL="0" indent="0">
              <a:buNone/>
            </a:pPr>
            <a:r>
              <a:rPr lang="en-GB" dirty="0">
                <a:latin typeface="Arial" panose="020B0604020202020204" pitchFamily="34" charset="0"/>
                <a:cs typeface="Arial" panose="020B0604020202020204" pitchFamily="34" charset="0"/>
              </a:rPr>
              <a:t>Answer questions</a:t>
            </a:r>
          </a:p>
          <a:p>
            <a:pPr marL="0" indent="0">
              <a:buNone/>
            </a:pPr>
            <a:r>
              <a:rPr lang="en-GB" dirty="0">
                <a:latin typeface="Arial" panose="020B0604020202020204" pitchFamily="34" charset="0"/>
                <a:cs typeface="Arial" panose="020B0604020202020204" pitchFamily="34" charset="0"/>
              </a:rPr>
              <a:t>Provide time to consider participation</a:t>
            </a:r>
          </a:p>
          <a:p>
            <a:pPr marL="0" indent="0">
              <a:buNone/>
            </a:pPr>
            <a:endParaRPr lang="en-GB" dirty="0">
              <a:latin typeface="Arial" panose="020B0604020202020204" pitchFamily="34" charset="0"/>
              <a:cs typeface="Arial" panose="020B0604020202020204" pitchFamily="34" charset="0"/>
            </a:endParaRPr>
          </a:p>
          <a:p>
            <a:pPr marL="0" indent="0">
              <a:buNone/>
            </a:pPr>
            <a:r>
              <a:rPr lang="en-GB" b="1" dirty="0">
                <a:latin typeface="Arial" panose="020B0604020202020204" pitchFamily="34" charset="0"/>
                <a:cs typeface="Arial" panose="020B0604020202020204" pitchFamily="34" charset="0"/>
              </a:rPr>
              <a:t>Samples not analysed for 30 days to allow more time to consider participation</a:t>
            </a:r>
          </a:p>
          <a:p>
            <a:pPr marL="0" indent="0">
              <a:buNone/>
            </a:pPr>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22</a:t>
            </a:fld>
            <a:endParaRPr lang="en-GB"/>
          </a:p>
        </p:txBody>
      </p:sp>
    </p:spTree>
    <p:extLst>
      <p:ext uri="{BB962C8B-B14F-4D97-AF65-F5344CB8AC3E}">
        <p14:creationId xmlns:p14="http://schemas.microsoft.com/office/powerpoint/2010/main" val="119761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5893"/>
          </a:xfrm>
        </p:spPr>
        <p:txBody>
          <a:bodyPr/>
          <a:lstStyle/>
          <a:p>
            <a:pPr algn="l"/>
            <a:r>
              <a:rPr lang="en-GB" dirty="0">
                <a:solidFill>
                  <a:srgbClr val="D81E05"/>
                </a:solidFill>
                <a:latin typeface="Arial" panose="020B0604020202020204" pitchFamily="34" charset="0"/>
                <a:cs typeface="Arial" panose="020B0604020202020204" pitchFamily="34" charset="0"/>
              </a:rPr>
              <a:t>Agreement to proceed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3164"/>
            <a:ext cx="8229600" cy="4738254"/>
          </a:xfrm>
        </p:spPr>
        <p:txBody>
          <a:bodyPr>
            <a:normAutofit fontScale="70000" lnSpcReduction="20000"/>
          </a:bodyPr>
          <a:lstStyle/>
          <a:p>
            <a:pPr marL="0" indent="0">
              <a:lnSpc>
                <a:spcPct val="90000"/>
              </a:lnSpc>
              <a:buNone/>
            </a:pPr>
            <a:endParaRPr lang="en-GB" dirty="0" smtClean="0"/>
          </a:p>
          <a:p>
            <a:pPr marL="0" indent="0">
              <a:lnSpc>
                <a:spcPct val="90000"/>
              </a:lnSpc>
              <a:buNone/>
            </a:pPr>
            <a:r>
              <a:rPr lang="en-GB" dirty="0" smtClean="0">
                <a:latin typeface="Arial" panose="020B0604020202020204" pitchFamily="34" charset="0"/>
                <a:cs typeface="Arial" panose="020B0604020202020204" pitchFamily="34" charset="0"/>
              </a:rPr>
              <a:t>Informed </a:t>
            </a:r>
            <a:r>
              <a:rPr lang="en-GB" dirty="0">
                <a:latin typeface="Arial" panose="020B0604020202020204" pitchFamily="34" charset="0"/>
                <a:cs typeface="Arial" panose="020B0604020202020204" pitchFamily="34" charset="0"/>
              </a:rPr>
              <a:t>Witnessed Consent Sheet</a:t>
            </a:r>
          </a:p>
          <a:p>
            <a:pPr marL="0" indent="0">
              <a:lnSpc>
                <a:spcPct val="90000"/>
              </a:lnSpc>
              <a:buNone/>
            </a:pPr>
            <a:r>
              <a:rPr lang="en-GB" dirty="0">
                <a:latin typeface="Arial" panose="020B0604020202020204" pitchFamily="34" charset="0"/>
                <a:cs typeface="Arial" panose="020B0604020202020204" pitchFamily="34" charset="0"/>
              </a:rPr>
              <a:t>Produced from electronic patient record: Version 4.2 (12/09/13)</a:t>
            </a:r>
          </a:p>
          <a:p>
            <a:pPr marL="0" indent="0">
              <a:lnSpc>
                <a:spcPct val="90000"/>
              </a:lnSpc>
              <a:buNone/>
            </a:pPr>
            <a:endParaRPr lang="en-GB" dirty="0">
              <a:latin typeface="Arial" panose="020B0604020202020204" pitchFamily="34" charset="0"/>
              <a:cs typeface="Arial" panose="020B0604020202020204" pitchFamily="34" charset="0"/>
            </a:endParaRPr>
          </a:p>
          <a:p>
            <a:pPr>
              <a:lnSpc>
                <a:spcPct val="90000"/>
              </a:lnSpc>
            </a:pPr>
            <a:r>
              <a:rPr lang="en-GB" dirty="0">
                <a:latin typeface="Arial" panose="020B0604020202020204" pitchFamily="34" charset="0"/>
                <a:cs typeface="Arial" panose="020B0604020202020204" pitchFamily="34" charset="0"/>
              </a:rPr>
              <a:t>Relay each point verbally</a:t>
            </a:r>
          </a:p>
          <a:p>
            <a:pPr>
              <a:lnSpc>
                <a:spcPct val="90000"/>
              </a:lnSpc>
            </a:pPr>
            <a:r>
              <a:rPr lang="en-GB" dirty="0">
                <a:latin typeface="Arial" panose="020B0604020202020204" pitchFamily="34" charset="0"/>
                <a:cs typeface="Arial" panose="020B0604020202020204" pitchFamily="34" charset="0"/>
              </a:rPr>
              <a:t>Participant to initial boxes (not tick)</a:t>
            </a:r>
          </a:p>
          <a:p>
            <a:pPr>
              <a:lnSpc>
                <a:spcPct val="90000"/>
              </a:lnSpc>
            </a:pPr>
            <a:r>
              <a:rPr lang="en-GB" dirty="0">
                <a:latin typeface="Arial" panose="020B0604020202020204" pitchFamily="34" charset="0"/>
                <a:cs typeface="Arial" panose="020B0604020202020204" pitchFamily="34" charset="0"/>
              </a:rPr>
              <a:t>Participant to print name, sign and personally date</a:t>
            </a:r>
          </a:p>
          <a:p>
            <a:pPr>
              <a:lnSpc>
                <a:spcPct val="90000"/>
              </a:lnSpc>
            </a:pPr>
            <a:r>
              <a:rPr lang="en-GB" dirty="0">
                <a:latin typeface="Arial" panose="020B0604020202020204" pitchFamily="34" charset="0"/>
                <a:cs typeface="Arial" panose="020B0604020202020204" pitchFamily="34" charset="0"/>
              </a:rPr>
              <a:t>Researcher to print name, position, sign and date</a:t>
            </a:r>
          </a:p>
          <a:p>
            <a:pPr marL="0" indent="0">
              <a:lnSpc>
                <a:spcPct val="90000"/>
              </a:lnSpc>
              <a:buNone/>
            </a:pPr>
            <a:endParaRPr lang="en-GB" dirty="0">
              <a:latin typeface="Arial" panose="020B0604020202020204" pitchFamily="34" charset="0"/>
              <a:cs typeface="Arial" panose="020B0604020202020204" pitchFamily="34" charset="0"/>
            </a:endParaRPr>
          </a:p>
          <a:p>
            <a:pPr marL="0" indent="0">
              <a:lnSpc>
                <a:spcPct val="90000"/>
              </a:lnSpc>
              <a:buNone/>
            </a:pPr>
            <a:r>
              <a:rPr lang="en-GB" dirty="0">
                <a:latin typeface="Arial" panose="020B0604020202020204" pitchFamily="34" charset="0"/>
                <a:cs typeface="Arial" panose="020B0604020202020204" pitchFamily="34" charset="0"/>
              </a:rPr>
              <a:t>Consent form filed with Information Sheet</a:t>
            </a:r>
          </a:p>
          <a:p>
            <a:pPr>
              <a:lnSpc>
                <a:spcPct val="90000"/>
              </a:lnSpc>
            </a:pPr>
            <a:r>
              <a:rPr lang="en-GB" dirty="0">
                <a:latin typeface="Arial" panose="020B0604020202020204" pitchFamily="34" charset="0"/>
                <a:cs typeface="Arial" panose="020B0604020202020204" pitchFamily="34" charset="0"/>
              </a:rPr>
              <a:t>Original in site file</a:t>
            </a:r>
          </a:p>
          <a:p>
            <a:pPr>
              <a:lnSpc>
                <a:spcPct val="90000"/>
              </a:lnSpc>
            </a:pPr>
            <a:r>
              <a:rPr lang="en-GB" dirty="0">
                <a:latin typeface="Arial" panose="020B0604020202020204" pitchFamily="34" charset="0"/>
                <a:cs typeface="Arial" panose="020B0604020202020204" pitchFamily="34" charset="0"/>
              </a:rPr>
              <a:t>Copy in primary care records</a:t>
            </a:r>
          </a:p>
          <a:p>
            <a:pPr>
              <a:lnSpc>
                <a:spcPct val="90000"/>
              </a:lnSpc>
            </a:pPr>
            <a:r>
              <a:rPr lang="en-GB" dirty="0">
                <a:latin typeface="Arial" panose="020B0604020202020204" pitchFamily="34" charset="0"/>
                <a:cs typeface="Arial" panose="020B0604020202020204" pitchFamily="34" charset="0"/>
              </a:rPr>
              <a:t>Copy to participant</a:t>
            </a:r>
          </a:p>
          <a:p>
            <a:pPr>
              <a:lnSpc>
                <a:spcPct val="90000"/>
              </a:lnSpc>
            </a:pPr>
            <a:r>
              <a:rPr lang="en-GB" dirty="0">
                <a:latin typeface="Arial" panose="020B0604020202020204" pitchFamily="34" charset="0"/>
                <a:cs typeface="Arial" panose="020B0604020202020204" pitchFamily="34" charset="0"/>
              </a:rPr>
              <a:t>Copy with sample</a:t>
            </a:r>
          </a:p>
          <a:p>
            <a:pPr marL="0" indent="0">
              <a:buNone/>
            </a:pPr>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23</a:t>
            </a:fld>
            <a:endParaRPr lang="en-GB"/>
          </a:p>
        </p:txBody>
      </p:sp>
    </p:spTree>
    <p:extLst>
      <p:ext uri="{BB962C8B-B14F-4D97-AF65-F5344CB8AC3E}">
        <p14:creationId xmlns:p14="http://schemas.microsoft.com/office/powerpoint/2010/main" val="1524113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Optional consent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endParaRPr lang="en-GB" dirty="0" smtClean="0"/>
          </a:p>
          <a:p>
            <a:pPr marL="0" indent="0">
              <a:buNone/>
            </a:pPr>
            <a:r>
              <a:rPr lang="en-GB" dirty="0">
                <a:latin typeface="Arial" panose="020B0604020202020204" pitchFamily="34" charset="0"/>
                <a:cs typeface="Arial" panose="020B0604020202020204" pitchFamily="34" charset="0"/>
              </a:rPr>
              <a:t>Optional consent field number 7: to be contacted in the future for potential participation in additional studies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Lack of consent for this aspects does not preclude participation into study</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Participant to </a:t>
            </a:r>
            <a:r>
              <a:rPr lang="en-GB" b="1" dirty="0">
                <a:latin typeface="Arial" panose="020B0604020202020204" pitchFamily="34" charset="0"/>
                <a:cs typeface="Arial" panose="020B0604020202020204" pitchFamily="34" charset="0"/>
              </a:rPr>
              <a:t>initial box </a:t>
            </a:r>
            <a:r>
              <a:rPr lang="en-GB" dirty="0">
                <a:latin typeface="Arial" panose="020B0604020202020204" pitchFamily="34" charset="0"/>
                <a:cs typeface="Arial" panose="020B0604020202020204" pitchFamily="34" charset="0"/>
              </a:rPr>
              <a:t>to consent or </a:t>
            </a:r>
            <a:r>
              <a:rPr lang="en-GB" b="1" dirty="0">
                <a:latin typeface="Arial" panose="020B0604020202020204" pitchFamily="34" charset="0"/>
                <a:cs typeface="Arial" panose="020B0604020202020204" pitchFamily="34" charset="0"/>
              </a:rPr>
              <a:t>cross box </a:t>
            </a:r>
            <a:r>
              <a:rPr lang="en-GB" dirty="0">
                <a:latin typeface="Arial" panose="020B0604020202020204" pitchFamily="34" charset="0"/>
                <a:cs typeface="Arial" panose="020B0604020202020204" pitchFamily="34" charset="0"/>
              </a:rPr>
              <a:t>if they do not consent to this optional element</a:t>
            </a:r>
          </a:p>
          <a:p>
            <a:pPr marL="0" indent="0">
              <a:buNone/>
            </a:pPr>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24</a:t>
            </a:fld>
            <a:endParaRPr lang="en-GB"/>
          </a:p>
        </p:txBody>
      </p:sp>
    </p:spTree>
    <p:extLst>
      <p:ext uri="{BB962C8B-B14F-4D97-AF65-F5344CB8AC3E}">
        <p14:creationId xmlns:p14="http://schemas.microsoft.com/office/powerpoint/2010/main" val="3786271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Witnessed ICF template</a:t>
            </a:r>
            <a:endParaRPr lang="en-GB" dirty="0">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noChangeAspect="1"/>
          </p:cNvGraphicFramePr>
          <p:nvPr>
            <p:ph idx="1"/>
            <p:extLst>
              <p:ext uri="{D42A27DB-BD31-4B8C-83A1-F6EECF244321}">
                <p14:modId xmlns:p14="http://schemas.microsoft.com/office/powerpoint/2010/main" val="1128711573"/>
              </p:ext>
            </p:extLst>
          </p:nvPr>
        </p:nvGraphicFramePr>
        <p:xfrm>
          <a:off x="2972075" y="1600200"/>
          <a:ext cx="3199850" cy="4525963"/>
        </p:xfrm>
        <a:graphic>
          <a:graphicData uri="http://schemas.openxmlformats.org/presentationml/2006/ole">
            <mc:AlternateContent xmlns:mc="http://schemas.openxmlformats.org/markup-compatibility/2006">
              <mc:Choice xmlns:v="urn:schemas-microsoft-com:vml" Requires="v">
                <p:oleObj spid="_x0000_s2055" name="Acrobat Document" r:id="rId3" imgW="7551360" imgH="10695960" progId="AcroExch.Document.DC">
                  <p:embed/>
                </p:oleObj>
              </mc:Choice>
              <mc:Fallback>
                <p:oleObj name="Acrobat Document" r:id="rId3" imgW="7551360" imgH="10695960" progId="AcroExch.Document.DC">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2075" y="1600200"/>
                        <a:ext cx="3199850" cy="4525963"/>
                      </a:xfrm>
                      <a:prstGeom prst="rect">
                        <a:avLst/>
                      </a:prstGeom>
                      <a:noFill/>
                      <a:ln w="9525">
                        <a:solidFill>
                          <a:srgbClr val="B3B3B3"/>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Date Placeholder 2"/>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25</a:t>
            </a:fld>
            <a:endParaRPr lang="en-GB"/>
          </a:p>
        </p:txBody>
      </p:sp>
    </p:spTree>
    <p:extLst>
      <p:ext uri="{BB962C8B-B14F-4D97-AF65-F5344CB8AC3E}">
        <p14:creationId xmlns:p14="http://schemas.microsoft.com/office/powerpoint/2010/main" val="1939359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069" y="274638"/>
            <a:ext cx="8229600" cy="1143000"/>
          </a:xfrm>
        </p:spPr>
        <p:txBody>
          <a:bodyPr>
            <a:normAutofit/>
          </a:bodyPr>
          <a:lstStyle/>
          <a:p>
            <a:pPr algn="l"/>
            <a:r>
              <a:rPr lang="en-GB" sz="4000" dirty="0">
                <a:solidFill>
                  <a:srgbClr val="D81E05"/>
                </a:solidFill>
                <a:latin typeface="Arial" panose="020B0604020202020204" pitchFamily="34" charset="0"/>
                <a:cs typeface="Arial" panose="020B0604020202020204" pitchFamily="34" charset="0"/>
              </a:rPr>
              <a:t>Unwitnessed consent process</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7638"/>
            <a:ext cx="8229600" cy="4708525"/>
          </a:xfrm>
        </p:spPr>
        <p:txBody>
          <a:bodyPr>
            <a:normAutofit fontScale="62500" lnSpcReduction="20000"/>
          </a:bodyPr>
          <a:lstStyle/>
          <a:p>
            <a:pPr marL="0" indent="0">
              <a:buNone/>
            </a:pP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To </a:t>
            </a:r>
            <a:r>
              <a:rPr lang="en-GB" dirty="0">
                <a:latin typeface="Arial" panose="020B0604020202020204" pitchFamily="34" charset="0"/>
                <a:cs typeface="Arial" panose="020B0604020202020204" pitchFamily="34" charset="0"/>
              </a:rPr>
              <a:t>be used in conjunction with postal invite for the NHS Health Check or provided prior to attending NHS Health Check.  Patient must have time prior to their appointment to read the detailed participant information sheet </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In case of invite via NHS Health Check mail out:</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GP study specific invitation letter can be used (version 1 28/04/14) or the approved paragraph about GENVASC incorporated into the NHS Health Check invitation letter (version 1 21/04/2016)</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Detailed participant information leaflet (version 4 12/09/13) included</a:t>
            </a:r>
          </a:p>
          <a:p>
            <a:pPr marL="0" indent="0">
              <a:buNone/>
            </a:pPr>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Unwitnessed consent form (version 1.1 12/09/13) included</a:t>
            </a:r>
          </a:p>
          <a:p>
            <a:pPr marL="0" indent="0">
              <a:buNone/>
            </a:pPr>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26</a:t>
            </a:fld>
            <a:endParaRPr lang="en-GB"/>
          </a:p>
        </p:txBody>
      </p:sp>
    </p:spTree>
    <p:extLst>
      <p:ext uri="{BB962C8B-B14F-4D97-AF65-F5344CB8AC3E}">
        <p14:creationId xmlns:p14="http://schemas.microsoft.com/office/powerpoint/2010/main" val="2778523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87" y="277210"/>
            <a:ext cx="6409113" cy="939020"/>
          </a:xfrm>
        </p:spPr>
        <p:txBody>
          <a:bodyPr>
            <a:noAutofit/>
          </a:bodyPr>
          <a:lstStyle/>
          <a:p>
            <a:pPr algn="l"/>
            <a:r>
              <a:rPr lang="en-GB" sz="3600" dirty="0">
                <a:solidFill>
                  <a:srgbClr val="D81E05"/>
                </a:solidFill>
                <a:latin typeface="Arial" panose="020B0604020202020204" pitchFamily="34" charset="0"/>
                <a:cs typeface="Arial" panose="020B0604020202020204" pitchFamily="34" charset="0"/>
              </a:rPr>
              <a:t>Agreement to proceed - Unwitnessed consent process</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46416"/>
            <a:ext cx="8229600" cy="4679748"/>
          </a:xfrm>
        </p:spPr>
        <p:txBody>
          <a:bodyPr>
            <a:normAutofit fontScale="62500" lnSpcReduction="20000"/>
          </a:bodyPr>
          <a:lstStyle/>
          <a:p>
            <a:pPr marL="0" indent="0">
              <a:buNone/>
            </a:pPr>
            <a:endParaRPr lang="en-GB" dirty="0" smtClean="0"/>
          </a:p>
          <a:p>
            <a:pPr marL="0" indent="0">
              <a:buNone/>
            </a:pPr>
            <a:r>
              <a:rPr lang="en-GB" dirty="0" smtClean="0">
                <a:latin typeface="Arial" panose="020B0604020202020204" pitchFamily="34" charset="0"/>
                <a:cs typeface="Arial" panose="020B0604020202020204" pitchFamily="34" charset="0"/>
              </a:rPr>
              <a:t>Patients </a:t>
            </a:r>
            <a:r>
              <a:rPr lang="en-GB" dirty="0">
                <a:latin typeface="Arial" panose="020B0604020202020204" pitchFamily="34" charset="0"/>
                <a:cs typeface="Arial" panose="020B0604020202020204" pitchFamily="34" charset="0"/>
              </a:rPr>
              <a:t>wishing to take part in the study return completed unwitnessed consent form to healthcare provider (GP, Nurse, HCA or Phlebotomist) when attending for their clinical Health Check appointment</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Consent form must be checked for completeness: </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patient ticks ‘no’ in any boxes (other than last optional element), the consent form is </a:t>
            </a:r>
            <a:r>
              <a:rPr lang="en-GB" b="1" dirty="0">
                <a:latin typeface="Arial" panose="020B0604020202020204" pitchFamily="34" charset="0"/>
                <a:cs typeface="Arial" panose="020B0604020202020204" pitchFamily="34" charset="0"/>
              </a:rPr>
              <a:t>not valid</a:t>
            </a:r>
          </a:p>
          <a:p>
            <a:pPr marL="0" indent="0">
              <a:buNone/>
            </a:pPr>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Check level of understanding and answer any questions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Copies of consent form required as per witnessed consent process </a:t>
            </a:r>
          </a:p>
          <a:p>
            <a:pPr marL="0" indent="0">
              <a:buNone/>
            </a:pPr>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27</a:t>
            </a:fld>
            <a:endParaRPr lang="en-GB"/>
          </a:p>
        </p:txBody>
      </p:sp>
    </p:spTree>
    <p:extLst>
      <p:ext uri="{BB962C8B-B14F-4D97-AF65-F5344CB8AC3E}">
        <p14:creationId xmlns:p14="http://schemas.microsoft.com/office/powerpoint/2010/main" val="2423960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55646"/>
          </a:xfrm>
        </p:spPr>
        <p:txBody>
          <a:bodyPr/>
          <a:lstStyle/>
          <a:p>
            <a:pPr algn="l"/>
            <a:r>
              <a:rPr lang="en-GB" dirty="0">
                <a:solidFill>
                  <a:srgbClr val="D81E05"/>
                </a:solidFill>
                <a:latin typeface="Arial" panose="020B0604020202020204" pitchFamily="34" charset="0"/>
                <a:cs typeface="Arial" panose="020B0604020202020204" pitchFamily="34" charset="0"/>
              </a:rPr>
              <a:t>Unwitnessed ICF template</a:t>
            </a:r>
            <a:endParaRPr lang="en-GB" dirty="0">
              <a:latin typeface="Arial" panose="020B0604020202020204" pitchFamily="34" charset="0"/>
              <a:cs typeface="Arial" panose="020B0604020202020204" pitchFamily="34" charset="0"/>
            </a:endParaRPr>
          </a:p>
        </p:txBody>
      </p:sp>
      <p:pic>
        <p:nvPicPr>
          <p:cNvPr id="6" name="Picture 8" descr="\\uol.le.ac.uk\root\staff\home\c\cg166\Desktop Files\New folder\Un-witnessed ICF v1.1 12.09_edited-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000485" y="1600200"/>
            <a:ext cx="3143029" cy="452596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28</a:t>
            </a:fld>
            <a:endParaRPr lang="en-GB"/>
          </a:p>
        </p:txBody>
      </p:sp>
    </p:spTree>
    <p:extLst>
      <p:ext uri="{BB962C8B-B14F-4D97-AF65-F5344CB8AC3E}">
        <p14:creationId xmlns:p14="http://schemas.microsoft.com/office/powerpoint/2010/main" val="12033095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9391"/>
          </a:xfrm>
        </p:spPr>
        <p:txBody>
          <a:bodyPr/>
          <a:lstStyle/>
          <a:p>
            <a:pPr algn="l"/>
            <a:r>
              <a:rPr lang="en-GB" dirty="0">
                <a:solidFill>
                  <a:srgbClr val="D81E05"/>
                </a:solidFill>
                <a:latin typeface="Arial" panose="020B0604020202020204" pitchFamily="34" charset="0"/>
                <a:cs typeface="Arial" panose="020B0604020202020204" pitchFamily="34" charset="0"/>
              </a:rPr>
              <a:t>Withdrawal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7638"/>
            <a:ext cx="8229600" cy="4708525"/>
          </a:xfrm>
        </p:spPr>
        <p:txBody>
          <a:bodyPr>
            <a:normAutofit fontScale="70000" lnSpcReduction="20000"/>
          </a:bodyPr>
          <a:lstStyle/>
          <a:p>
            <a:pPr marL="0" indent="0">
              <a:buNone/>
            </a:pPr>
            <a:r>
              <a:rPr lang="en-GB" dirty="0">
                <a:latin typeface="Arial" panose="020B0604020202020204" pitchFamily="34" charset="0"/>
                <a:cs typeface="Arial" panose="020B0604020202020204" pitchFamily="34" charset="0"/>
              </a:rPr>
              <a:t>All participants must be provided with a copy of withdrawal form (V1 27/04/12)</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Participants can withdraw at any time and do not have to provide a reason</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Participant that do wish to withdraw complete withdrawal form and return directly to study team</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Freepost number is included on withdrawal form</a:t>
            </a:r>
          </a:p>
          <a:p>
            <a:r>
              <a:rPr lang="en-GB" dirty="0">
                <a:latin typeface="Arial" panose="020B0604020202020204" pitchFamily="34" charset="0"/>
                <a:cs typeface="Arial" panose="020B0604020202020204" pitchFamily="34" charset="0"/>
              </a:rPr>
              <a:t>They can indicate whether samples/data already collected can be used or destroyed</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Document in patient notes if you are made aware of a withdrawal</a:t>
            </a:r>
          </a:p>
          <a:p>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29</a:t>
            </a:fld>
            <a:endParaRPr lang="en-GB"/>
          </a:p>
        </p:txBody>
      </p:sp>
    </p:spTree>
    <p:extLst>
      <p:ext uri="{BB962C8B-B14F-4D97-AF65-F5344CB8AC3E}">
        <p14:creationId xmlns:p14="http://schemas.microsoft.com/office/powerpoint/2010/main" val="3470540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87" y="307924"/>
            <a:ext cx="5982839" cy="977900"/>
          </a:xfrm>
        </p:spPr>
        <p:txBody>
          <a:bodyPr>
            <a:normAutofit/>
          </a:bodyPr>
          <a:lstStyle/>
          <a:p>
            <a:pPr algn="l"/>
            <a:r>
              <a:rPr lang="en-GB" dirty="0">
                <a:solidFill>
                  <a:srgbClr val="D81E05"/>
                </a:solidFill>
                <a:latin typeface="Arial" panose="020B0604020202020204" pitchFamily="34" charset="0"/>
                <a:cs typeface="Arial" panose="020B0604020202020204" pitchFamily="34" charset="0"/>
              </a:rPr>
              <a:t>Study Background</a:t>
            </a:r>
            <a:r>
              <a:rPr lang="en-GB" dirty="0" smtClean="0">
                <a:latin typeface="Arial" panose="020B0604020202020204" pitchFamily="34" charset="0"/>
                <a:cs typeface="Arial" panose="020B0604020202020204" pitchFamily="34" charset="0"/>
              </a:rPr>
              <a:t>  </a:t>
            </a:r>
            <a:endParaRPr lang="en-GB" dirty="0">
              <a:solidFill>
                <a:schemeClr val="tx1"/>
              </a:solidFill>
              <a:effectLst/>
              <a:latin typeface="Arial" panose="020B0604020202020204" pitchFamily="34" charset="0"/>
              <a:cs typeface="Arial" panose="020B0604020202020204" pitchFamily="34" charset="0"/>
            </a:endParaRPr>
          </a:p>
        </p:txBody>
      </p:sp>
      <p:sp>
        <p:nvSpPr>
          <p:cNvPr id="13" name="Rectangle 12"/>
          <p:cNvSpPr/>
          <p:nvPr/>
        </p:nvSpPr>
        <p:spPr>
          <a:xfrm>
            <a:off x="3814763" y="3832811"/>
            <a:ext cx="1514474" cy="646331"/>
          </a:xfrm>
          <a:prstGeom prst="rect">
            <a:avLst/>
          </a:prstGeom>
        </p:spPr>
        <p:txBody>
          <a:bodyPr wrap="square">
            <a:spAutoFit/>
          </a:bodyPr>
          <a:lstStyle/>
          <a:p>
            <a:pPr algn="ctr"/>
            <a:r>
              <a:rPr lang="en-GB" b="1" dirty="0">
                <a:solidFill>
                  <a:schemeClr val="bg1"/>
                </a:solidFill>
              </a:rPr>
              <a:t>Precision</a:t>
            </a:r>
          </a:p>
          <a:p>
            <a:pPr algn="ctr"/>
            <a:r>
              <a:rPr lang="en-GB" b="1" dirty="0">
                <a:solidFill>
                  <a:schemeClr val="bg1"/>
                </a:solidFill>
              </a:rPr>
              <a:t>Medicine</a:t>
            </a:r>
          </a:p>
        </p:txBody>
      </p:sp>
      <p:sp>
        <p:nvSpPr>
          <p:cNvPr id="3" name="Rectangle 2"/>
          <p:cNvSpPr/>
          <p:nvPr/>
        </p:nvSpPr>
        <p:spPr>
          <a:xfrm>
            <a:off x="0" y="1613023"/>
            <a:ext cx="8458200" cy="4278094"/>
          </a:xfrm>
          <a:prstGeom prst="rect">
            <a:avLst/>
          </a:prstGeom>
        </p:spPr>
        <p:txBody>
          <a:bodyPr wrap="square">
            <a:spAutoFit/>
          </a:bodyPr>
          <a:lstStyle/>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Coronary </a:t>
            </a:r>
            <a:r>
              <a:rPr lang="en-GB" dirty="0">
                <a:latin typeface="Arial" panose="020B0604020202020204" pitchFamily="34" charset="0"/>
                <a:cs typeface="Arial" panose="020B0604020202020204" pitchFamily="34" charset="0"/>
              </a:rPr>
              <a:t>artery disease (CAD) is one of the commonest cause of premature death and disability in the UK</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Lifestyle factors contribute to risk of CAD and risk scores are used to classify an individual’s risk and target primary prevention measures</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Improving accuracy of risk categorisation is a high priority</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Inheritance plays an important role</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Significant progress has been made in identifying individual genetic variants that affect risk of CAD</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Framework for testing whether adding genetic information in the form of a genetic risk score (GRS) can improve current risk  prediction of CAD</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The NHS Health Check Programme provides ideal opportunity to establish a large and representative cohort</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Adopted onto NIHR portfolio</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Led by Professor </a:t>
            </a:r>
            <a:r>
              <a:rPr lang="en-GB" dirty="0" err="1">
                <a:latin typeface="Arial" panose="020B0604020202020204" pitchFamily="34" charset="0"/>
                <a:cs typeface="Arial" panose="020B0604020202020204" pitchFamily="34" charset="0"/>
              </a:rPr>
              <a:t>Nilesh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Samani</a:t>
            </a:r>
            <a:r>
              <a:rPr lang="en-GB" dirty="0">
                <a:latin typeface="Arial" panose="020B0604020202020204" pitchFamily="34" charset="0"/>
                <a:cs typeface="Arial" panose="020B0604020202020204" pitchFamily="34" charset="0"/>
              </a:rPr>
              <a:t> and run by Leicester Cardiovascular BRC</a:t>
            </a:r>
          </a:p>
          <a:p>
            <a:pPr algn="just"/>
            <a:endParaRPr lang="en-GB" sz="2000" dirty="0"/>
          </a:p>
        </p:txBody>
      </p:sp>
      <p:sp>
        <p:nvSpPr>
          <p:cNvPr id="4" name="Date Placeholder 3"/>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5" name="Slide Number Placeholder 4"/>
          <p:cNvSpPr>
            <a:spLocks noGrp="1"/>
          </p:cNvSpPr>
          <p:nvPr>
            <p:ph type="sldNum" sz="quarter" idx="12"/>
          </p:nvPr>
        </p:nvSpPr>
        <p:spPr/>
        <p:txBody>
          <a:bodyPr/>
          <a:lstStyle/>
          <a:p>
            <a:fld id="{DF712509-B2D8-49A7-9B4E-EAA80B7E8F50}" type="slidenum">
              <a:rPr lang="en-GB" smtClean="0"/>
              <a:t>3</a:t>
            </a:fld>
            <a:endParaRPr lang="en-GB"/>
          </a:p>
        </p:txBody>
      </p:sp>
    </p:spTree>
    <p:extLst>
      <p:ext uri="{BB962C8B-B14F-4D97-AF65-F5344CB8AC3E}">
        <p14:creationId xmlns:p14="http://schemas.microsoft.com/office/powerpoint/2010/main" val="30855638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Document the process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7638"/>
            <a:ext cx="8229600" cy="4732337"/>
          </a:xfrm>
        </p:spPr>
        <p:txBody>
          <a:bodyPr>
            <a:normAutofit fontScale="55000" lnSpcReduction="20000"/>
          </a:bodyPr>
          <a:lstStyle/>
          <a:p>
            <a:pPr marL="0" indent="0">
              <a:buNone/>
            </a:pPr>
            <a:endParaRPr lang="en-GB" dirty="0" smtClean="0"/>
          </a:p>
          <a:p>
            <a:pPr marL="0" indent="0">
              <a:buNone/>
            </a:pPr>
            <a:r>
              <a:rPr lang="en-GB" dirty="0" smtClean="0">
                <a:latin typeface="Arial" panose="020B0604020202020204" pitchFamily="34" charset="0"/>
                <a:cs typeface="Arial" panose="020B0604020202020204" pitchFamily="34" charset="0"/>
              </a:rPr>
              <a:t>It </a:t>
            </a:r>
            <a:r>
              <a:rPr lang="en-GB" dirty="0">
                <a:latin typeface="Arial" panose="020B0604020202020204" pitchFamily="34" charset="0"/>
                <a:cs typeface="Arial" panose="020B0604020202020204" pitchFamily="34" charset="0"/>
              </a:rPr>
              <a:t>is a GCP requirement to document the recruitment process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Any research activity must be recorded in the participant notes, i.e. recruited, declined or withdrawn consent</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There are generic research read codes for </a:t>
            </a:r>
            <a:r>
              <a:rPr lang="en-GB" dirty="0" err="1">
                <a:latin typeface="Arial" panose="020B0604020202020204" pitchFamily="34" charset="0"/>
                <a:cs typeface="Arial" panose="020B0604020202020204" pitchFamily="34" charset="0"/>
              </a:rPr>
              <a:t>SystMone</a:t>
            </a:r>
            <a:r>
              <a:rPr lang="en-GB" dirty="0">
                <a:latin typeface="Arial" panose="020B0604020202020204" pitchFamily="34" charset="0"/>
                <a:cs typeface="Arial" panose="020B0604020202020204" pitchFamily="34" charset="0"/>
              </a:rPr>
              <a:t> &amp; EMIS, but free test must be used to reflect that this activity relates to GENVASC</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For example: Participant identified as suitable for the GENVASC study, inclusion/exclusion criteria verified.  Information sheet/s and withdrawal form (include version numbers) provided.  Study discussed and participant happy to proceed, consent obtained, samples taken.</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Entry will be date and time stamped according to login details</a:t>
            </a:r>
          </a:p>
          <a:p>
            <a:pPr marL="0" indent="0">
              <a:buNone/>
            </a:pPr>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30</a:t>
            </a:fld>
            <a:endParaRPr lang="en-GB"/>
          </a:p>
        </p:txBody>
      </p:sp>
    </p:spTree>
    <p:extLst>
      <p:ext uri="{BB962C8B-B14F-4D97-AF65-F5344CB8AC3E}">
        <p14:creationId xmlns:p14="http://schemas.microsoft.com/office/powerpoint/2010/main" val="25302794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b="1" dirty="0">
                <a:solidFill>
                  <a:srgbClr val="D81E05"/>
                </a:solidFill>
                <a:latin typeface="Arial" panose="020B0604020202020204" pitchFamily="34" charset="0"/>
                <a:cs typeface="Arial" panose="020B0604020202020204" pitchFamily="34" charset="0"/>
              </a:rPr>
              <a:t>STUDY CONDUCT</a:t>
            </a:r>
            <a:br>
              <a:rPr lang="en-GB" b="1" dirty="0">
                <a:solidFill>
                  <a:srgbClr val="D81E05"/>
                </a:solidFill>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dirty="0">
                <a:latin typeface="Arial" panose="020B0604020202020204" pitchFamily="34" charset="0"/>
                <a:cs typeface="Arial" panose="020B0604020202020204" pitchFamily="34" charset="0"/>
              </a:rPr>
              <a:t>At the end of this section you will:</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Understand how to record study data</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Know how to record and report a protocol deviation</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Understand how to process study samples</a:t>
            </a:r>
            <a:r>
              <a:rPr lang="en-GB" sz="2800" dirty="0">
                <a:latin typeface="Arial" panose="020B0604020202020204" pitchFamily="34" charset="0"/>
                <a:cs typeface="Arial" panose="020B0604020202020204" pitchFamily="34" charset="0"/>
              </a:rPr>
              <a:t/>
            </a:r>
            <a:br>
              <a:rPr lang="en-GB" sz="2800"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31</a:t>
            </a:fld>
            <a:endParaRPr lang="en-GB"/>
          </a:p>
        </p:txBody>
      </p:sp>
    </p:spTree>
    <p:extLst>
      <p:ext uri="{BB962C8B-B14F-4D97-AF65-F5344CB8AC3E}">
        <p14:creationId xmlns:p14="http://schemas.microsoft.com/office/powerpoint/2010/main" val="9161182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Recording data</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7638"/>
            <a:ext cx="8229600" cy="4708525"/>
          </a:xfrm>
        </p:spPr>
        <p:txBody>
          <a:bodyPr>
            <a:normAutofit fontScale="85000" lnSpcReduction="10000"/>
          </a:bodyPr>
          <a:lstStyle/>
          <a:p>
            <a:pPr marL="0" indent="0">
              <a:lnSpc>
                <a:spcPct val="90000"/>
              </a:lnSpc>
              <a:buClr>
                <a:srgbClr val="000000"/>
              </a:buClr>
              <a:buNone/>
            </a:pPr>
            <a:r>
              <a:rPr lang="en-GB" dirty="0">
                <a:latin typeface="Arial" panose="020B0604020202020204" pitchFamily="34" charset="0"/>
                <a:cs typeface="Arial" panose="020B0604020202020204" pitchFamily="34" charset="0"/>
              </a:rPr>
              <a:t>Sample bottles &amp; consent forms</a:t>
            </a:r>
          </a:p>
          <a:p>
            <a:pPr marL="0" indent="0">
              <a:lnSpc>
                <a:spcPct val="90000"/>
              </a:lnSpc>
              <a:buClr>
                <a:srgbClr val="000000"/>
              </a:buClr>
              <a:buNone/>
            </a:pPr>
            <a:endParaRPr lang="en-GB" dirty="0">
              <a:latin typeface="Arial" panose="020B0604020202020204" pitchFamily="34" charset="0"/>
              <a:cs typeface="Arial" panose="020B0604020202020204" pitchFamily="34" charset="0"/>
            </a:endParaRPr>
          </a:p>
          <a:p>
            <a:pPr>
              <a:lnSpc>
                <a:spcPct val="90000"/>
              </a:lnSpc>
              <a:buClr>
                <a:srgbClr val="000000"/>
              </a:buClr>
            </a:pPr>
            <a:r>
              <a:rPr lang="en-GB" dirty="0">
                <a:latin typeface="Arial" panose="020B0604020202020204" pitchFamily="34" charset="0"/>
                <a:cs typeface="Arial" panose="020B0604020202020204" pitchFamily="34" charset="0"/>
              </a:rPr>
              <a:t>Records must be accurate, legible and complete</a:t>
            </a:r>
          </a:p>
          <a:p>
            <a:pPr>
              <a:lnSpc>
                <a:spcPct val="90000"/>
              </a:lnSpc>
              <a:buClr>
                <a:srgbClr val="000000"/>
              </a:buClr>
            </a:pPr>
            <a:r>
              <a:rPr lang="en-GB" dirty="0">
                <a:latin typeface="Arial" panose="020B0604020202020204" pitchFamily="34" charset="0"/>
                <a:cs typeface="Arial" panose="020B0604020202020204" pitchFamily="34" charset="0"/>
              </a:rPr>
              <a:t>All fields must be completed</a:t>
            </a:r>
          </a:p>
          <a:p>
            <a:pPr>
              <a:lnSpc>
                <a:spcPct val="90000"/>
              </a:lnSpc>
              <a:buClr>
                <a:srgbClr val="000000"/>
              </a:buClr>
            </a:pPr>
            <a:r>
              <a:rPr lang="en-GB" dirty="0">
                <a:latin typeface="Arial" panose="020B0604020202020204" pitchFamily="34" charset="0"/>
                <a:cs typeface="Arial" panose="020B0604020202020204" pitchFamily="34" charset="0"/>
              </a:rPr>
              <a:t>Any change should be initialled and dated</a:t>
            </a:r>
          </a:p>
          <a:p>
            <a:pPr>
              <a:lnSpc>
                <a:spcPct val="90000"/>
              </a:lnSpc>
              <a:buClr>
                <a:srgbClr val="000000"/>
              </a:buClr>
            </a:pPr>
            <a:r>
              <a:rPr lang="en-GB" dirty="0">
                <a:latin typeface="Arial" panose="020B0604020202020204" pitchFamily="34" charset="0"/>
                <a:cs typeface="Arial" panose="020B0604020202020204" pitchFamily="34" charset="0"/>
              </a:rPr>
              <a:t>Strike through original entry with single line (should not obscure original entry)</a:t>
            </a:r>
          </a:p>
          <a:p>
            <a:pPr>
              <a:lnSpc>
                <a:spcPct val="90000"/>
              </a:lnSpc>
              <a:buClr>
                <a:srgbClr val="000000"/>
              </a:buClr>
            </a:pPr>
            <a:r>
              <a:rPr lang="en-GB" dirty="0">
                <a:latin typeface="Arial" panose="020B0604020202020204" pitchFamily="34" charset="0"/>
                <a:cs typeface="Arial" panose="020B0604020202020204" pitchFamily="34" charset="0"/>
              </a:rPr>
              <a:t>Always use black pen</a:t>
            </a:r>
          </a:p>
          <a:p>
            <a:pPr>
              <a:lnSpc>
                <a:spcPct val="90000"/>
              </a:lnSpc>
              <a:buClr>
                <a:srgbClr val="000000"/>
              </a:buClr>
            </a:pPr>
            <a:r>
              <a:rPr lang="en-GB" dirty="0">
                <a:latin typeface="Arial" panose="020B0604020202020204" pitchFamily="34" charset="0"/>
                <a:cs typeface="Arial" panose="020B0604020202020204" pitchFamily="34" charset="0"/>
              </a:rPr>
              <a:t>No abbreviations</a:t>
            </a:r>
          </a:p>
          <a:p>
            <a:pPr marL="0" indent="0">
              <a:buNone/>
            </a:pPr>
            <a:endParaRPr lang="en-GB" sz="3600" dirty="0">
              <a:latin typeface="Arial" panose="020B0604020202020204" pitchFamily="34" charset="0"/>
              <a:cs typeface="Arial" panose="020B0604020202020204" pitchFamily="34" charset="0"/>
            </a:endParaRPr>
          </a:p>
          <a:p>
            <a:pPr marL="0" indent="0" algn="ctr">
              <a:buNone/>
            </a:pPr>
            <a:r>
              <a:rPr lang="en-GB" sz="3600" b="1" dirty="0">
                <a:latin typeface="Arial" panose="020B0604020202020204" pitchFamily="34" charset="0"/>
                <a:cs typeface="Arial" panose="020B0604020202020204" pitchFamily="34" charset="0"/>
              </a:rPr>
              <a:t>If its not documented it did not happen</a:t>
            </a:r>
          </a:p>
          <a:p>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32</a:t>
            </a:fld>
            <a:endParaRPr lang="en-GB"/>
          </a:p>
        </p:txBody>
      </p:sp>
    </p:spTree>
    <p:extLst>
      <p:ext uri="{BB962C8B-B14F-4D97-AF65-F5344CB8AC3E}">
        <p14:creationId xmlns:p14="http://schemas.microsoft.com/office/powerpoint/2010/main" val="28901107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Protocol deviations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dirty="0">
                <a:latin typeface="Arial" panose="020B0604020202020204" pitchFamily="34" charset="0"/>
                <a:cs typeface="Arial" panose="020B0604020202020204" pitchFamily="34" charset="0"/>
              </a:rPr>
              <a:t>The Protocol must be followed at all times.  However, occasionally deviations to the approved protocol may occur.  If this happens: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Record in the patient notes</a:t>
            </a:r>
          </a:p>
          <a:p>
            <a:pPr marL="0" indent="0">
              <a:buNone/>
            </a:pPr>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Report to study team</a:t>
            </a:r>
          </a:p>
          <a:p>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33</a:t>
            </a:fld>
            <a:endParaRPr lang="en-GB"/>
          </a:p>
        </p:txBody>
      </p:sp>
    </p:spTree>
    <p:extLst>
      <p:ext uri="{BB962C8B-B14F-4D97-AF65-F5344CB8AC3E}">
        <p14:creationId xmlns:p14="http://schemas.microsoft.com/office/powerpoint/2010/main" val="36646768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D81E05"/>
                </a:solidFill>
                <a:latin typeface="Arial" panose="020B0604020202020204" pitchFamily="34" charset="0"/>
                <a:cs typeface="Arial" panose="020B0604020202020204" pitchFamily="34" charset="0"/>
              </a:rPr>
              <a:t>Data and </a:t>
            </a:r>
            <a:r>
              <a:rPr lang="en-GB" dirty="0" err="1">
                <a:solidFill>
                  <a:srgbClr val="D81E05"/>
                </a:solidFill>
                <a:latin typeface="Arial" panose="020B0604020202020204" pitchFamily="34" charset="0"/>
                <a:cs typeface="Arial" panose="020B0604020202020204" pitchFamily="34" charset="0"/>
              </a:rPr>
              <a:t>anonymisation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7638"/>
            <a:ext cx="8229600" cy="4708525"/>
          </a:xfrm>
        </p:spPr>
        <p:txBody>
          <a:bodyPr>
            <a:normAutofit/>
          </a:bodyPr>
          <a:lstStyle/>
          <a:p>
            <a:pPr marL="0" lvl="3" indent="0">
              <a:buNone/>
            </a:pPr>
            <a:r>
              <a:rPr lang="en-GB" dirty="0">
                <a:latin typeface="Arial" panose="020B0604020202020204" pitchFamily="34" charset="0"/>
                <a:cs typeface="Arial" panose="020B0604020202020204" pitchFamily="34" charset="0"/>
              </a:rPr>
              <a:t>There is a secure GENVASC</a:t>
            </a:r>
            <a:r>
              <a:rPr lang="en-GB" dirty="0">
                <a:solidFill>
                  <a:srgbClr val="FF000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database, which holds:</a:t>
            </a:r>
          </a:p>
          <a:p>
            <a:pPr marL="342900" lvl="3" indent="-342900">
              <a:buFont typeface="Arial" panose="020B0604020202020204" pitchFamily="34" charset="0"/>
              <a:buChar char="•"/>
            </a:pPr>
            <a:r>
              <a:rPr lang="en-GB" dirty="0">
                <a:latin typeface="Arial" panose="020B0604020202020204" pitchFamily="34" charset="0"/>
                <a:cs typeface="Arial" panose="020B0604020202020204" pitchFamily="34" charset="0"/>
              </a:rPr>
              <a:t>Participant demographics</a:t>
            </a:r>
          </a:p>
          <a:p>
            <a:pPr marL="342900" lvl="3" indent="-342900">
              <a:buFont typeface="Arial" panose="020B0604020202020204" pitchFamily="34" charset="0"/>
              <a:buChar char="•"/>
            </a:pPr>
            <a:r>
              <a:rPr lang="en-GB" dirty="0">
                <a:latin typeface="Arial" panose="020B0604020202020204" pitchFamily="34" charset="0"/>
                <a:cs typeface="Arial" panose="020B0604020202020204" pitchFamily="34" charset="0"/>
              </a:rPr>
              <a:t>Cardiovascular risk factors/scores</a:t>
            </a:r>
          </a:p>
          <a:p>
            <a:pPr marL="342900" lvl="3" indent="-342900">
              <a:buFont typeface="Arial" panose="020B0604020202020204" pitchFamily="34" charset="0"/>
              <a:buChar char="•"/>
            </a:pPr>
            <a:r>
              <a:rPr lang="en-GB" dirty="0">
                <a:latin typeface="Arial" panose="020B0604020202020204" pitchFamily="34" charset="0"/>
                <a:cs typeface="Arial" panose="020B0604020202020204" pitchFamily="34" charset="0"/>
              </a:rPr>
              <a:t>Relevant health information extracted from GP practice databases and hospital systems</a:t>
            </a:r>
          </a:p>
          <a:p>
            <a:pPr marL="342900" lvl="3" indent="-342900">
              <a:buFont typeface="Arial" panose="020B0604020202020204" pitchFamily="34" charset="0"/>
              <a:buChar char="•"/>
            </a:pPr>
            <a:r>
              <a:rPr lang="en-GB" dirty="0">
                <a:latin typeface="Arial" panose="020B0604020202020204" pitchFamily="34" charset="0"/>
                <a:cs typeface="Arial" panose="020B0604020202020204" pitchFamily="34" charset="0"/>
              </a:rPr>
              <a:t>Over time this database is populated with additional relevant participant health information</a:t>
            </a:r>
          </a:p>
          <a:p>
            <a:pPr marL="0" lvl="3" indent="0">
              <a:buNone/>
            </a:pPr>
            <a:endParaRPr lang="en-GB" dirty="0">
              <a:latin typeface="Arial" panose="020B0604020202020204" pitchFamily="34" charset="0"/>
              <a:cs typeface="Arial" panose="020B0604020202020204" pitchFamily="34" charset="0"/>
            </a:endParaRPr>
          </a:p>
          <a:p>
            <a:pPr marL="0" lvl="3" indent="0">
              <a:buNone/>
            </a:pPr>
            <a:r>
              <a:rPr lang="en-GB" dirty="0">
                <a:latin typeface="Arial" panose="020B0604020202020204" pitchFamily="34" charset="0"/>
                <a:cs typeface="Arial" panose="020B0604020202020204" pitchFamily="34" charset="0"/>
              </a:rPr>
              <a:t>All participants are allocated a unique study identification number to pseudo-anonymise data</a:t>
            </a:r>
          </a:p>
          <a:p>
            <a:pPr marL="342900" lvl="3" indent="-342900">
              <a:buFontTx/>
              <a:buChar char="•"/>
            </a:pPr>
            <a:r>
              <a:rPr lang="en-GB" dirty="0">
                <a:latin typeface="Arial" panose="020B0604020202020204" pitchFamily="34" charset="0"/>
                <a:cs typeface="Arial" panose="020B0604020202020204" pitchFamily="34" charset="0"/>
              </a:rPr>
              <a:t>Data is gathered using participant NHS and System numbers</a:t>
            </a:r>
          </a:p>
          <a:p>
            <a:pPr marL="342900" lvl="3" indent="-342900">
              <a:buFontTx/>
              <a:buChar char="•"/>
            </a:pPr>
            <a:r>
              <a:rPr lang="en-GB" dirty="0">
                <a:latin typeface="Arial" panose="020B0604020202020204" pitchFamily="34" charset="0"/>
                <a:cs typeface="Arial" panose="020B0604020202020204" pitchFamily="34" charset="0"/>
              </a:rPr>
              <a:t>Data Sharing Agreements are in place between data controllers and data processors  </a:t>
            </a:r>
          </a:p>
          <a:p>
            <a:endParaRPr lang="en-GB" dirty="0"/>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34</a:t>
            </a:fld>
            <a:endParaRPr lang="en-GB"/>
          </a:p>
        </p:txBody>
      </p:sp>
    </p:spTree>
    <p:extLst>
      <p:ext uri="{BB962C8B-B14F-4D97-AF65-F5344CB8AC3E}">
        <p14:creationId xmlns:p14="http://schemas.microsoft.com/office/powerpoint/2010/main" val="2320959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822" y="227013"/>
            <a:ext cx="8229600" cy="1143000"/>
          </a:xfrm>
        </p:spPr>
        <p:txBody>
          <a:bodyPr>
            <a:normAutofit/>
          </a:bodyPr>
          <a:lstStyle/>
          <a:p>
            <a:pPr algn="l"/>
            <a:r>
              <a:rPr lang="en-GB" sz="4000" dirty="0">
                <a:solidFill>
                  <a:srgbClr val="D81E05"/>
                </a:solidFill>
                <a:latin typeface="Arial" panose="020B0604020202020204" pitchFamily="34" charset="0"/>
                <a:cs typeface="Arial" panose="020B0604020202020204" pitchFamily="34" charset="0"/>
              </a:rPr>
              <a:t>Sample collection/processing</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GB" dirty="0">
                <a:latin typeface="Arial" panose="020B0604020202020204" pitchFamily="34" charset="0"/>
                <a:cs typeface="Arial" panose="020B0604020202020204" pitchFamily="34" charset="0"/>
              </a:rPr>
              <a:t>Ensure informed consent is obtained </a:t>
            </a:r>
            <a:r>
              <a:rPr lang="en-GB" b="1" dirty="0">
                <a:latin typeface="Arial" panose="020B0604020202020204" pitchFamily="34" charset="0"/>
                <a:cs typeface="Arial" panose="020B0604020202020204" pitchFamily="34" charset="0"/>
              </a:rPr>
              <a:t>prior</a:t>
            </a:r>
            <a:r>
              <a:rPr lang="en-GB" dirty="0">
                <a:latin typeface="Arial" panose="020B0604020202020204" pitchFamily="34" charset="0"/>
                <a:cs typeface="Arial" panose="020B0604020202020204" pitchFamily="34" charset="0"/>
              </a:rPr>
              <a:t> to taking any study samples</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Obtain clinical samples in their normal order first, followed by the study samples</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Study samples may be drawn separately from a second needle if necessary</a:t>
            </a:r>
          </a:p>
          <a:p>
            <a:pPr marL="0" indent="0">
              <a:buNone/>
            </a:pPr>
            <a:r>
              <a:rPr lang="en-GB" dirty="0">
                <a:latin typeface="Arial" panose="020B0604020202020204" pitchFamily="34" charset="0"/>
                <a:cs typeface="Arial" panose="020B0604020202020204" pitchFamily="34" charset="0"/>
              </a:rPr>
              <a:t>The GENVASC study samples are:</a:t>
            </a:r>
          </a:p>
          <a:p>
            <a:r>
              <a:rPr lang="en-GB" dirty="0">
                <a:latin typeface="Arial" panose="020B0604020202020204" pitchFamily="34" charset="0"/>
                <a:cs typeface="Arial" panose="020B0604020202020204" pitchFamily="34" charset="0"/>
              </a:rPr>
              <a:t>3 x EDTA 2.7ml (red top) </a:t>
            </a:r>
          </a:p>
          <a:p>
            <a:r>
              <a:rPr lang="en-GB" dirty="0">
                <a:latin typeface="Arial" panose="020B0604020202020204" pitchFamily="34" charset="0"/>
                <a:cs typeface="Arial" panose="020B0604020202020204" pitchFamily="34" charset="0"/>
              </a:rPr>
              <a:t>Label tubes with patient demographics and date</a:t>
            </a:r>
          </a:p>
          <a:p>
            <a:r>
              <a:rPr lang="en-GB" dirty="0">
                <a:latin typeface="Arial" panose="020B0604020202020204" pitchFamily="34" charset="0"/>
                <a:cs typeface="Arial" panose="020B0604020202020204" pitchFamily="34" charset="0"/>
              </a:rPr>
              <a:t>Tick GENVASC participant on </a:t>
            </a:r>
            <a:r>
              <a:rPr lang="en-GB" dirty="0" err="1">
                <a:latin typeface="Arial" panose="020B0604020202020204" pitchFamily="34" charset="0"/>
                <a:cs typeface="Arial" panose="020B0604020202020204" pitchFamily="34" charset="0"/>
              </a:rPr>
              <a:t>sunquest</a:t>
            </a:r>
            <a:r>
              <a:rPr lang="en-GB" dirty="0">
                <a:latin typeface="Arial" panose="020B0604020202020204" pitchFamily="34" charset="0"/>
                <a:cs typeface="Arial" panose="020B0604020202020204" pitchFamily="34" charset="0"/>
              </a:rPr>
              <a:t> ICE, if taking alongside clinical samples</a:t>
            </a:r>
          </a:p>
          <a:p>
            <a:r>
              <a:rPr lang="en-GB" dirty="0">
                <a:latin typeface="Arial" panose="020B0604020202020204" pitchFamily="34" charset="0"/>
                <a:cs typeface="Arial" panose="020B0604020202020204" pitchFamily="34" charset="0"/>
              </a:rPr>
              <a:t>Send study samples to UHL pathology using routine pathology service </a:t>
            </a:r>
          </a:p>
          <a:p>
            <a:endParaRPr lang="en-GB" dirty="0">
              <a:latin typeface="Arial" panose="020B0604020202020204" pitchFamily="34" charset="0"/>
              <a:cs typeface="Arial" panose="020B0604020202020204" pitchFamily="34" charset="0"/>
            </a:endParaRPr>
          </a:p>
        </p:txBody>
      </p:sp>
      <p:sp>
        <p:nvSpPr>
          <p:cNvPr id="6" name="Date Placeholder 5"/>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7" name="Slide Number Placeholder 6"/>
          <p:cNvSpPr>
            <a:spLocks noGrp="1"/>
          </p:cNvSpPr>
          <p:nvPr>
            <p:ph type="sldNum" sz="quarter" idx="12"/>
          </p:nvPr>
        </p:nvSpPr>
        <p:spPr/>
        <p:txBody>
          <a:bodyPr/>
          <a:lstStyle/>
          <a:p>
            <a:fld id="{DF712509-B2D8-49A7-9B4E-EAA80B7E8F50}" type="slidenum">
              <a:rPr lang="en-GB" smtClean="0"/>
              <a:t>35</a:t>
            </a:fld>
            <a:endParaRPr lang="en-GB"/>
          </a:p>
        </p:txBody>
      </p:sp>
    </p:spTree>
    <p:extLst>
      <p:ext uri="{BB962C8B-B14F-4D97-AF65-F5344CB8AC3E}">
        <p14:creationId xmlns:p14="http://schemas.microsoft.com/office/powerpoint/2010/main" val="2921151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GB" b="1" dirty="0" smtClean="0">
              <a:solidFill>
                <a:srgbClr val="D81E05"/>
              </a:solidFill>
            </a:endParaRPr>
          </a:p>
          <a:p>
            <a:pPr marL="0" indent="0" algn="ctr">
              <a:buNone/>
            </a:pPr>
            <a:endParaRPr lang="en-GB" b="1" dirty="0">
              <a:solidFill>
                <a:srgbClr val="D81E05"/>
              </a:solidFill>
            </a:endParaRPr>
          </a:p>
          <a:p>
            <a:pPr marL="0" indent="0" algn="ctr">
              <a:buNone/>
            </a:pPr>
            <a:endParaRPr lang="en-GB" b="1" dirty="0" smtClean="0">
              <a:solidFill>
                <a:srgbClr val="D81E05"/>
              </a:solidFill>
            </a:endParaRPr>
          </a:p>
          <a:p>
            <a:pPr marL="0" indent="0" algn="ctr">
              <a:buNone/>
            </a:pPr>
            <a:r>
              <a:rPr lang="en-GB" sz="5400" b="1" dirty="0" smtClean="0">
                <a:solidFill>
                  <a:srgbClr val="D81E05"/>
                </a:solidFill>
                <a:latin typeface="Arial" panose="020B0604020202020204" pitchFamily="34" charset="0"/>
                <a:cs typeface="Arial" panose="020B0604020202020204" pitchFamily="34" charset="0"/>
              </a:rPr>
              <a:t>ANY </a:t>
            </a:r>
            <a:r>
              <a:rPr lang="en-GB" sz="5400" b="1" dirty="0">
                <a:solidFill>
                  <a:srgbClr val="D81E05"/>
                </a:solidFill>
                <a:latin typeface="Arial" panose="020B0604020202020204" pitchFamily="34" charset="0"/>
                <a:cs typeface="Arial" panose="020B0604020202020204" pitchFamily="34" charset="0"/>
              </a:rPr>
              <a:t>QUESTIONS?</a:t>
            </a:r>
          </a:p>
          <a:p>
            <a:endParaRPr lang="en-GB" dirty="0"/>
          </a:p>
        </p:txBody>
      </p:sp>
      <p:sp>
        <p:nvSpPr>
          <p:cNvPr id="2" name="Date Placeholder 1"/>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6" name="Slide Number Placeholder 5"/>
          <p:cNvSpPr>
            <a:spLocks noGrp="1"/>
          </p:cNvSpPr>
          <p:nvPr>
            <p:ph type="sldNum" sz="quarter" idx="12"/>
          </p:nvPr>
        </p:nvSpPr>
        <p:spPr/>
        <p:txBody>
          <a:bodyPr/>
          <a:lstStyle/>
          <a:p>
            <a:fld id="{DF712509-B2D8-49A7-9B4E-EAA80B7E8F50}" type="slidenum">
              <a:rPr lang="en-GB" smtClean="0"/>
              <a:t>36</a:t>
            </a:fld>
            <a:endParaRPr lang="en-GB"/>
          </a:p>
        </p:txBody>
      </p:sp>
    </p:spTree>
    <p:extLst>
      <p:ext uri="{BB962C8B-B14F-4D97-AF65-F5344CB8AC3E}">
        <p14:creationId xmlns:p14="http://schemas.microsoft.com/office/powerpoint/2010/main" val="3714435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886" y="190635"/>
            <a:ext cx="5982839" cy="977900"/>
          </a:xfrm>
        </p:spPr>
        <p:txBody>
          <a:bodyPr>
            <a:normAutofit/>
          </a:bodyPr>
          <a:lstStyle/>
          <a:p>
            <a:pPr algn="l"/>
            <a:r>
              <a:rPr lang="en-GB" dirty="0" smtClean="0">
                <a:solidFill>
                  <a:srgbClr val="D81E05"/>
                </a:solidFill>
                <a:latin typeface="Arial" panose="020B0604020202020204" pitchFamily="34" charset="0"/>
                <a:cs typeface="Arial" panose="020B0604020202020204" pitchFamily="34" charset="0"/>
              </a:rPr>
              <a:t>Study </a:t>
            </a:r>
            <a:r>
              <a:rPr lang="en-GB" dirty="0">
                <a:solidFill>
                  <a:srgbClr val="D81E05"/>
                </a:solidFill>
                <a:latin typeface="Arial" panose="020B0604020202020204" pitchFamily="34" charset="0"/>
                <a:cs typeface="Arial" panose="020B0604020202020204" pitchFamily="34" charset="0"/>
              </a:rPr>
              <a:t>summary</a:t>
            </a:r>
            <a:endParaRPr lang="en-GB" dirty="0">
              <a:solidFill>
                <a:schemeClr val="tx1"/>
              </a:solidFill>
              <a:effectLst/>
              <a:latin typeface="Arial" panose="020B0604020202020204" pitchFamily="34" charset="0"/>
              <a:cs typeface="Arial" panose="020B0604020202020204" pitchFamily="34" charset="0"/>
            </a:endParaRPr>
          </a:p>
        </p:txBody>
      </p:sp>
      <p:sp>
        <p:nvSpPr>
          <p:cNvPr id="13" name="Rectangle 12"/>
          <p:cNvSpPr/>
          <p:nvPr/>
        </p:nvSpPr>
        <p:spPr>
          <a:xfrm>
            <a:off x="5329237" y="1613023"/>
            <a:ext cx="1514474" cy="646331"/>
          </a:xfrm>
          <a:prstGeom prst="rect">
            <a:avLst/>
          </a:prstGeom>
        </p:spPr>
        <p:txBody>
          <a:bodyPr wrap="square">
            <a:spAutoFit/>
          </a:bodyPr>
          <a:lstStyle/>
          <a:p>
            <a:pPr algn="ctr"/>
            <a:r>
              <a:rPr lang="en-GB" b="1" dirty="0">
                <a:solidFill>
                  <a:schemeClr val="bg1"/>
                </a:solidFill>
              </a:rPr>
              <a:t>Precision</a:t>
            </a:r>
          </a:p>
          <a:p>
            <a:pPr algn="ctr"/>
            <a:r>
              <a:rPr lang="en-GB" b="1" dirty="0">
                <a:solidFill>
                  <a:schemeClr val="bg1"/>
                </a:solidFill>
              </a:rPr>
              <a:t>Medicine</a:t>
            </a:r>
          </a:p>
        </p:txBody>
      </p:sp>
      <p:sp>
        <p:nvSpPr>
          <p:cNvPr id="3" name="Rectangle 2"/>
          <p:cNvSpPr/>
          <p:nvPr/>
        </p:nvSpPr>
        <p:spPr>
          <a:xfrm>
            <a:off x="391886" y="1613023"/>
            <a:ext cx="8066314" cy="4708981"/>
          </a:xfrm>
          <a:prstGeom prst="rect">
            <a:avLst/>
          </a:prstGeom>
        </p:spPr>
        <p:txBody>
          <a:bodyPr wrap="square">
            <a:spAutoFit/>
          </a:bodyPr>
          <a:lstStyle/>
          <a:p>
            <a:r>
              <a:rPr lang="en-GB" sz="2000" b="1" dirty="0">
                <a:latin typeface="Arial" panose="020B0604020202020204" pitchFamily="34" charset="0"/>
                <a:cs typeface="Arial" panose="020B0604020202020204" pitchFamily="34" charset="0"/>
              </a:rPr>
              <a:t>Objective</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To determine if the addition of genetic information can improve risk prediction of CAD</a:t>
            </a:r>
          </a:p>
          <a:p>
            <a:r>
              <a:rPr lang="en-GB" sz="2000" b="1" dirty="0">
                <a:latin typeface="Arial" panose="020B0604020202020204" pitchFamily="34" charset="0"/>
                <a:cs typeface="Arial" panose="020B0604020202020204" pitchFamily="34" charset="0"/>
              </a:rPr>
              <a:t>Target population</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All patients attending for the NHS Health Check</a:t>
            </a:r>
          </a:p>
          <a:p>
            <a:r>
              <a:rPr lang="en-GB" sz="2000" b="1" dirty="0">
                <a:latin typeface="Arial" panose="020B0604020202020204" pitchFamily="34" charset="0"/>
                <a:cs typeface="Arial" panose="020B0604020202020204" pitchFamily="34" charset="0"/>
              </a:rPr>
              <a:t>Inclusion criteria</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40 to 74 years inclusive</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Able to give informed consent</a:t>
            </a:r>
          </a:p>
          <a:p>
            <a:r>
              <a:rPr lang="en-GB" sz="2000" b="1" dirty="0">
                <a:latin typeface="Arial" panose="020B0604020202020204" pitchFamily="34" charset="0"/>
                <a:cs typeface="Arial" panose="020B0604020202020204" pitchFamily="34" charset="0"/>
              </a:rPr>
              <a:t>Exclusion</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Known history of CVD</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Known history of blood transmissible infection (e.g. Hep B, HIV)</a:t>
            </a:r>
          </a:p>
          <a:p>
            <a:r>
              <a:rPr lang="en-GB" sz="2000" b="1" dirty="0">
                <a:latin typeface="Arial" panose="020B0604020202020204" pitchFamily="34" charset="0"/>
                <a:cs typeface="Arial" panose="020B0604020202020204" pitchFamily="34" charset="0"/>
              </a:rPr>
              <a:t>Duration of recruitment and sample size</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10 years (30/4/2021) with a target sample size &gt; 30,000</a:t>
            </a:r>
          </a:p>
          <a:p>
            <a:pPr algn="just"/>
            <a:endParaRPr lang="en-GB" sz="2000" dirty="0" smtClean="0"/>
          </a:p>
          <a:p>
            <a:pPr marL="342900" indent="-342900" algn="just">
              <a:buFont typeface="Arial" panose="020B0604020202020204" pitchFamily="34" charset="0"/>
              <a:buChar char="•"/>
            </a:pPr>
            <a:endParaRPr lang="en-GB" sz="2000" dirty="0"/>
          </a:p>
        </p:txBody>
      </p:sp>
      <p:sp>
        <p:nvSpPr>
          <p:cNvPr id="4" name="Date Placeholder 3"/>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5" name="Slide Number Placeholder 4"/>
          <p:cNvSpPr>
            <a:spLocks noGrp="1"/>
          </p:cNvSpPr>
          <p:nvPr>
            <p:ph type="sldNum" sz="quarter" idx="12"/>
          </p:nvPr>
        </p:nvSpPr>
        <p:spPr/>
        <p:txBody>
          <a:bodyPr/>
          <a:lstStyle/>
          <a:p>
            <a:fld id="{DF712509-B2D8-49A7-9B4E-EAA80B7E8F50}" type="slidenum">
              <a:rPr lang="en-GB" smtClean="0"/>
              <a:t>4</a:t>
            </a:fld>
            <a:endParaRPr lang="en-GB"/>
          </a:p>
        </p:txBody>
      </p:sp>
    </p:spTree>
    <p:extLst>
      <p:ext uri="{BB962C8B-B14F-4D97-AF65-F5344CB8AC3E}">
        <p14:creationId xmlns:p14="http://schemas.microsoft.com/office/powerpoint/2010/main" val="1157165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688" y="258735"/>
            <a:ext cx="6647822" cy="977900"/>
          </a:xfrm>
        </p:spPr>
        <p:txBody>
          <a:bodyPr>
            <a:normAutofit fontScale="90000"/>
          </a:bodyPr>
          <a:lstStyle/>
          <a:p>
            <a:pPr algn="l"/>
            <a:r>
              <a:rPr lang="en-GB" b="1" dirty="0" smtClean="0">
                <a:solidFill>
                  <a:srgbClr val="D81E05"/>
                </a:solidFill>
              </a:rPr>
              <a:t/>
            </a:r>
            <a:br>
              <a:rPr lang="en-GB" b="1" dirty="0" smtClean="0">
                <a:solidFill>
                  <a:srgbClr val="D81E05"/>
                </a:solidFill>
              </a:rPr>
            </a:br>
            <a:r>
              <a:rPr lang="en-GB" b="1" dirty="0" smtClean="0">
                <a:solidFill>
                  <a:srgbClr val="D81E05"/>
                </a:solidFill>
                <a:latin typeface="Arial" panose="020B0604020202020204" pitchFamily="34" charset="0"/>
                <a:cs typeface="Arial" panose="020B0604020202020204" pitchFamily="34" charset="0"/>
              </a:rPr>
              <a:t>GCP </a:t>
            </a:r>
            <a:r>
              <a:rPr lang="en-GB" b="1" dirty="0">
                <a:solidFill>
                  <a:srgbClr val="D81E05"/>
                </a:solidFill>
                <a:latin typeface="Arial" panose="020B0604020202020204" pitchFamily="34" charset="0"/>
                <a:cs typeface="Arial" panose="020B0604020202020204" pitchFamily="34" charset="0"/>
              </a:rPr>
              <a:t>BACKGROUND AND PRINCIPLES</a:t>
            </a:r>
            <a:r>
              <a:rPr lang="en-GB" b="1" dirty="0">
                <a:solidFill>
                  <a:srgbClr val="D81E05"/>
                </a:solidFill>
              </a:rPr>
              <a:t/>
            </a:r>
            <a:br>
              <a:rPr lang="en-GB" b="1" dirty="0">
                <a:solidFill>
                  <a:srgbClr val="D81E05"/>
                </a:solidFill>
              </a:rPr>
            </a:br>
            <a:r>
              <a:rPr lang="en-GB" dirty="0" smtClean="0">
                <a:latin typeface="+mn-lt"/>
              </a:rPr>
              <a:t> </a:t>
            </a:r>
            <a:endParaRPr lang="en-GB" dirty="0">
              <a:solidFill>
                <a:schemeClr val="tx1"/>
              </a:solidFill>
              <a:effectLst/>
              <a:latin typeface="+mn-lt"/>
            </a:endParaRPr>
          </a:p>
        </p:txBody>
      </p:sp>
      <p:sp>
        <p:nvSpPr>
          <p:cNvPr id="13" name="Rectangle 12"/>
          <p:cNvSpPr/>
          <p:nvPr/>
        </p:nvSpPr>
        <p:spPr>
          <a:xfrm>
            <a:off x="3814763" y="3832811"/>
            <a:ext cx="1514474" cy="646331"/>
          </a:xfrm>
          <a:prstGeom prst="rect">
            <a:avLst/>
          </a:prstGeom>
        </p:spPr>
        <p:txBody>
          <a:bodyPr wrap="square">
            <a:spAutoFit/>
          </a:bodyPr>
          <a:lstStyle/>
          <a:p>
            <a:pPr algn="ctr"/>
            <a:r>
              <a:rPr lang="en-GB" b="1" dirty="0">
                <a:solidFill>
                  <a:schemeClr val="bg1"/>
                </a:solidFill>
              </a:rPr>
              <a:t>Precision</a:t>
            </a:r>
          </a:p>
          <a:p>
            <a:pPr algn="ctr"/>
            <a:r>
              <a:rPr lang="en-GB" b="1" dirty="0">
                <a:solidFill>
                  <a:schemeClr val="bg1"/>
                </a:solidFill>
              </a:rPr>
              <a:t>Medicine</a:t>
            </a:r>
          </a:p>
        </p:txBody>
      </p:sp>
      <p:sp>
        <p:nvSpPr>
          <p:cNvPr id="3" name="Rectangle 2"/>
          <p:cNvSpPr/>
          <p:nvPr/>
        </p:nvSpPr>
        <p:spPr>
          <a:xfrm>
            <a:off x="337741" y="1517513"/>
            <a:ext cx="8066314" cy="4339650"/>
          </a:xfrm>
          <a:prstGeom prst="rect">
            <a:avLst/>
          </a:prstGeom>
        </p:spPr>
        <p:txBody>
          <a:bodyPr wrap="square">
            <a:spAutoFit/>
          </a:bodyPr>
          <a:lstStyle/>
          <a:p>
            <a:endParaRPr lang="en-GB" sz="2400" dirty="0" smtClean="0"/>
          </a:p>
          <a:p>
            <a:r>
              <a:rPr lang="en-GB" sz="2400" dirty="0" smtClean="0">
                <a:latin typeface="Arial" panose="020B0604020202020204" pitchFamily="34" charset="0"/>
                <a:cs typeface="Arial" panose="020B0604020202020204" pitchFamily="34" charset="0"/>
              </a:rPr>
              <a:t>At </a:t>
            </a:r>
            <a:r>
              <a:rPr lang="en-GB" sz="2400" dirty="0">
                <a:latin typeface="Arial" panose="020B0604020202020204" pitchFamily="34" charset="0"/>
                <a:cs typeface="Arial" panose="020B0604020202020204" pitchFamily="34" charset="0"/>
              </a:rPr>
              <a:t>the end of this section you will have an understanding of:</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The importance of GCP in relation to clinical research studies</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An awareness of the main principles of GCP</a:t>
            </a:r>
          </a:p>
          <a:p>
            <a:pPr marL="285750" indent="-285750">
              <a:buFont typeface="Arial" panose="020B0604020202020204" pitchFamily="34" charset="0"/>
              <a:buChar char="•"/>
            </a:pPr>
            <a:endParaRPr lang="en-GB" sz="2400" dirty="0" smtClean="0"/>
          </a:p>
          <a:p>
            <a:pPr marL="285750" indent="-285750">
              <a:buFont typeface="Arial" panose="020B0604020202020204" pitchFamily="34" charset="0"/>
              <a:buChar char="•"/>
            </a:pPr>
            <a:endParaRPr lang="en-GB" sz="2400" dirty="0" smtClean="0"/>
          </a:p>
          <a:p>
            <a:endParaRPr lang="en-GB" dirty="0"/>
          </a:p>
          <a:p>
            <a:r>
              <a:rPr lang="en-GB" dirty="0" smtClean="0"/>
              <a:t> </a:t>
            </a:r>
            <a:endParaRPr lang="en-GB" dirty="0"/>
          </a:p>
        </p:txBody>
      </p:sp>
      <p:sp>
        <p:nvSpPr>
          <p:cNvPr id="4" name="Date Placeholder 3"/>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5" name="Slide Number Placeholder 4"/>
          <p:cNvSpPr>
            <a:spLocks noGrp="1"/>
          </p:cNvSpPr>
          <p:nvPr>
            <p:ph type="sldNum" sz="quarter" idx="12"/>
          </p:nvPr>
        </p:nvSpPr>
        <p:spPr/>
        <p:txBody>
          <a:bodyPr/>
          <a:lstStyle/>
          <a:p>
            <a:fld id="{DF712509-B2D8-49A7-9B4E-EAA80B7E8F50}" type="slidenum">
              <a:rPr lang="en-GB" smtClean="0"/>
              <a:t>5</a:t>
            </a:fld>
            <a:endParaRPr lang="en-GB"/>
          </a:p>
        </p:txBody>
      </p:sp>
    </p:spTree>
    <p:extLst>
      <p:ext uri="{BB962C8B-B14F-4D97-AF65-F5344CB8AC3E}">
        <p14:creationId xmlns:p14="http://schemas.microsoft.com/office/powerpoint/2010/main" val="512891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575" y="201443"/>
            <a:ext cx="6647822" cy="977900"/>
          </a:xfrm>
        </p:spPr>
        <p:txBody>
          <a:bodyPr>
            <a:normAutofit fontScale="90000"/>
          </a:bodyPr>
          <a:lstStyle/>
          <a:p>
            <a:r>
              <a:rPr lang="en-GB" dirty="0">
                <a:solidFill>
                  <a:srgbClr val="D81E05"/>
                </a:solidFill>
                <a:latin typeface="Arial" panose="020B0604020202020204" pitchFamily="34" charset="0"/>
                <a:cs typeface="Arial" panose="020B0604020202020204" pitchFamily="34" charset="0"/>
              </a:rPr>
              <a:t>Why do we have standards?</a:t>
            </a:r>
            <a:endParaRPr lang="en-GB" dirty="0">
              <a:solidFill>
                <a:schemeClr val="tx1"/>
              </a:solidFill>
              <a:effectLst/>
              <a:latin typeface="Arial" panose="020B0604020202020204" pitchFamily="34" charset="0"/>
              <a:cs typeface="Arial" panose="020B0604020202020204" pitchFamily="34" charset="0"/>
            </a:endParaRPr>
          </a:p>
        </p:txBody>
      </p:sp>
      <p:sp>
        <p:nvSpPr>
          <p:cNvPr id="13" name="Rectangle 12"/>
          <p:cNvSpPr/>
          <p:nvPr/>
        </p:nvSpPr>
        <p:spPr>
          <a:xfrm>
            <a:off x="3814763" y="3832811"/>
            <a:ext cx="1514474" cy="646331"/>
          </a:xfrm>
          <a:prstGeom prst="rect">
            <a:avLst/>
          </a:prstGeom>
        </p:spPr>
        <p:txBody>
          <a:bodyPr wrap="square">
            <a:spAutoFit/>
          </a:bodyPr>
          <a:lstStyle/>
          <a:p>
            <a:pPr algn="ctr"/>
            <a:r>
              <a:rPr lang="en-GB" b="1" dirty="0">
                <a:solidFill>
                  <a:schemeClr val="bg1"/>
                </a:solidFill>
              </a:rPr>
              <a:t>Precision</a:t>
            </a:r>
          </a:p>
          <a:p>
            <a:pPr algn="ctr"/>
            <a:r>
              <a:rPr lang="en-GB" b="1" dirty="0">
                <a:solidFill>
                  <a:schemeClr val="bg1"/>
                </a:solidFill>
              </a:rPr>
              <a:t>Medicine</a:t>
            </a:r>
          </a:p>
        </p:txBody>
      </p:sp>
      <p:grpSp>
        <p:nvGrpSpPr>
          <p:cNvPr id="5" name="Group 4"/>
          <p:cNvGrpSpPr/>
          <p:nvPr/>
        </p:nvGrpSpPr>
        <p:grpSpPr>
          <a:xfrm>
            <a:off x="280752" y="1616763"/>
            <a:ext cx="4065962" cy="4167981"/>
            <a:chOff x="4118" y="0"/>
            <a:chExt cx="3962102" cy="4525963"/>
          </a:xfrm>
          <a:scene3d>
            <a:camera prst="orthographicFront"/>
            <a:lightRig rig="threePt" dir="t">
              <a:rot lat="0" lon="0" rev="7500000"/>
            </a:lightRig>
          </a:scene3d>
        </p:grpSpPr>
        <p:sp>
          <p:nvSpPr>
            <p:cNvPr id="6" name="Rounded Rectangle 5"/>
            <p:cNvSpPr/>
            <p:nvPr/>
          </p:nvSpPr>
          <p:spPr>
            <a:xfrm>
              <a:off x="4118" y="0"/>
              <a:ext cx="3962102" cy="4525963"/>
            </a:xfrm>
            <a:prstGeom prst="roundRect">
              <a:avLst>
                <a:gd name="adj" fmla="val 10000"/>
              </a:avLst>
            </a:prstGeom>
            <a:sp3d z="-152400" extrusionH="63500" prstMaterial="matte">
              <a:bevelT w="144450" h="6350" prst="relaxedInset"/>
              <a:contourClr>
                <a:schemeClr val="bg1"/>
              </a:contourClr>
            </a:sp3d>
          </p:spPr>
          <p:style>
            <a:lnRef idx="0">
              <a:schemeClr val="dk1">
                <a:hueOff val="0"/>
                <a:satOff val="0"/>
                <a:lumOff val="0"/>
                <a:alphaOff val="0"/>
              </a:schemeClr>
            </a:lnRef>
            <a:fillRef idx="3">
              <a:schemeClr val="dk1">
                <a:tint val="40000"/>
                <a:hueOff val="0"/>
                <a:satOff val="0"/>
                <a:lumOff val="0"/>
                <a:alphaOff val="0"/>
              </a:schemeClr>
            </a:fillRef>
            <a:effectRef idx="0">
              <a:schemeClr val="dk1">
                <a:tint val="40000"/>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4118" y="0"/>
              <a:ext cx="3962102" cy="1357788"/>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atin typeface="Arial" pitchFamily="34" charset="0"/>
                  <a:cs typeface="Arial" pitchFamily="34" charset="0"/>
                </a:rPr>
                <a:t>Quality of Data</a:t>
              </a:r>
              <a:endParaRPr lang="en-GB" sz="3200" kern="1200" dirty="0">
                <a:latin typeface="Arial" pitchFamily="34" charset="0"/>
                <a:cs typeface="Arial" pitchFamily="34" charset="0"/>
              </a:endParaRPr>
            </a:p>
          </p:txBody>
        </p:sp>
      </p:grpSp>
      <p:grpSp>
        <p:nvGrpSpPr>
          <p:cNvPr id="8" name="Group 7"/>
          <p:cNvGrpSpPr/>
          <p:nvPr/>
        </p:nvGrpSpPr>
        <p:grpSpPr>
          <a:xfrm>
            <a:off x="4558749" y="1616763"/>
            <a:ext cx="4304500" cy="4167981"/>
            <a:chOff x="4263378" y="0"/>
            <a:chExt cx="3962102" cy="4525963"/>
          </a:xfrm>
          <a:scene3d>
            <a:camera prst="orthographicFront"/>
            <a:lightRig rig="threePt" dir="t">
              <a:rot lat="0" lon="0" rev="7500000"/>
            </a:lightRig>
          </a:scene3d>
        </p:grpSpPr>
        <p:sp>
          <p:nvSpPr>
            <p:cNvPr id="9" name="Rounded Rectangle 8"/>
            <p:cNvSpPr/>
            <p:nvPr/>
          </p:nvSpPr>
          <p:spPr>
            <a:xfrm>
              <a:off x="4360961" y="0"/>
              <a:ext cx="3864519" cy="4525963"/>
            </a:xfrm>
            <a:prstGeom prst="roundRect">
              <a:avLst>
                <a:gd name="adj" fmla="val 10000"/>
              </a:avLst>
            </a:prstGeom>
            <a:sp3d z="-152400" extrusionH="63500" prstMaterial="matte">
              <a:bevelT w="144450" h="6350" prst="relaxedInset"/>
              <a:contourClr>
                <a:schemeClr val="bg1"/>
              </a:contourClr>
            </a:sp3d>
          </p:spPr>
          <p:style>
            <a:lnRef idx="0">
              <a:schemeClr val="dk1">
                <a:hueOff val="0"/>
                <a:satOff val="0"/>
                <a:lumOff val="0"/>
                <a:alphaOff val="0"/>
              </a:schemeClr>
            </a:lnRef>
            <a:fillRef idx="3">
              <a:schemeClr val="dk1">
                <a:tint val="40000"/>
                <a:hueOff val="0"/>
                <a:satOff val="0"/>
                <a:lumOff val="0"/>
                <a:alphaOff val="0"/>
              </a:schemeClr>
            </a:fillRef>
            <a:effectRef idx="0">
              <a:schemeClr val="dk1">
                <a:tint val="40000"/>
                <a:hueOff val="0"/>
                <a:satOff val="0"/>
                <a:lumOff val="0"/>
                <a:alphaOff val="0"/>
              </a:schemeClr>
            </a:effectRef>
            <a:fontRef idx="minor">
              <a:schemeClr val="dk1">
                <a:hueOff val="0"/>
                <a:satOff val="0"/>
                <a:lumOff val="0"/>
                <a:alphaOff val="0"/>
              </a:schemeClr>
            </a:fontRef>
          </p:style>
        </p:sp>
        <p:sp>
          <p:nvSpPr>
            <p:cNvPr id="10" name="Rounded Rectangle 4"/>
            <p:cNvSpPr/>
            <p:nvPr/>
          </p:nvSpPr>
          <p:spPr>
            <a:xfrm>
              <a:off x="4263378" y="0"/>
              <a:ext cx="3962102" cy="1357788"/>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smtClean="0">
                  <a:latin typeface="Arial" pitchFamily="34" charset="0"/>
                  <a:cs typeface="Arial" pitchFamily="34" charset="0"/>
                </a:rPr>
                <a:t>Patient Protection</a:t>
              </a:r>
            </a:p>
          </p:txBody>
        </p:sp>
      </p:grpSp>
      <p:grpSp>
        <p:nvGrpSpPr>
          <p:cNvPr id="11" name="Group 10"/>
          <p:cNvGrpSpPr/>
          <p:nvPr/>
        </p:nvGrpSpPr>
        <p:grpSpPr>
          <a:xfrm>
            <a:off x="728892" y="2837638"/>
            <a:ext cx="3169681" cy="1364639"/>
            <a:chOff x="399568" y="1353332"/>
            <a:chExt cx="3169681" cy="1364639"/>
          </a:xfrm>
          <a:scene3d>
            <a:camera prst="orthographicFront"/>
            <a:lightRig rig="threePt" dir="t">
              <a:rot lat="0" lon="0" rev="7500000"/>
            </a:lightRig>
          </a:scene3d>
        </p:grpSpPr>
        <p:sp>
          <p:nvSpPr>
            <p:cNvPr id="12" name="Rounded Rectangle 11"/>
            <p:cNvSpPr/>
            <p:nvPr/>
          </p:nvSpPr>
          <p:spPr>
            <a:xfrm>
              <a:off x="399568" y="1353332"/>
              <a:ext cx="3169681" cy="1364639"/>
            </a:xfrm>
            <a:prstGeom prst="roundRect">
              <a:avLst>
                <a:gd name="adj" fmla="val 10000"/>
              </a:avLst>
            </a:prstGeom>
            <a:sp3d prstMaterial="plastic">
              <a:bevelT w="127000" h="25400" prst="relaxedInset"/>
            </a:sp3d>
          </p:spPr>
          <p:style>
            <a:lnRef idx="0">
              <a:schemeClr val="dk1">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14" name="Rounded Rectangle 4"/>
            <p:cNvSpPr/>
            <p:nvPr/>
          </p:nvSpPr>
          <p:spPr>
            <a:xfrm>
              <a:off x="439537" y="1393301"/>
              <a:ext cx="3089743" cy="1284701"/>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5880" tIns="41910" rIns="55880" bIns="41910" numCol="1" spcCol="1270" anchor="ctr" anchorCtr="0">
              <a:noAutofit/>
            </a:bodyPr>
            <a:lstStyle/>
            <a:p>
              <a:pPr lvl="0" algn="ctr" defTabSz="977900" rtl="0">
                <a:lnSpc>
                  <a:spcPct val="90000"/>
                </a:lnSpc>
                <a:spcBef>
                  <a:spcPct val="0"/>
                </a:spcBef>
                <a:spcAft>
                  <a:spcPct val="35000"/>
                </a:spcAft>
              </a:pPr>
              <a:r>
                <a:rPr lang="en-US" sz="2200" kern="1200" dirty="0" smtClean="0">
                  <a:latin typeface="Arial" panose="020B0604020202020204" pitchFamily="34" charset="0"/>
                  <a:cs typeface="Arial" panose="020B0604020202020204" pitchFamily="34" charset="0"/>
                </a:rPr>
                <a:t>Ensure that the data about the drug/intervention is valid and reproducible</a:t>
              </a:r>
              <a:endParaRPr lang="en-GB" sz="2200" kern="1200" dirty="0">
                <a:latin typeface="Arial" panose="020B0604020202020204" pitchFamily="34" charset="0"/>
                <a:cs typeface="Arial" panose="020B0604020202020204" pitchFamily="34" charset="0"/>
              </a:endParaRPr>
            </a:p>
          </p:txBody>
        </p:sp>
      </p:grpSp>
      <p:grpSp>
        <p:nvGrpSpPr>
          <p:cNvPr id="15" name="Group 14"/>
          <p:cNvGrpSpPr/>
          <p:nvPr/>
        </p:nvGrpSpPr>
        <p:grpSpPr>
          <a:xfrm>
            <a:off x="728892" y="4234242"/>
            <a:ext cx="3169681" cy="1364639"/>
            <a:chOff x="400329" y="2933699"/>
            <a:chExt cx="3169681" cy="1364639"/>
          </a:xfrm>
          <a:scene3d>
            <a:camera prst="orthographicFront"/>
            <a:lightRig rig="threePt" dir="t">
              <a:rot lat="0" lon="0" rev="7500000"/>
            </a:lightRig>
          </a:scene3d>
        </p:grpSpPr>
        <p:sp>
          <p:nvSpPr>
            <p:cNvPr id="16" name="Rounded Rectangle 15"/>
            <p:cNvSpPr/>
            <p:nvPr/>
          </p:nvSpPr>
          <p:spPr>
            <a:xfrm>
              <a:off x="400329" y="2933699"/>
              <a:ext cx="3169681" cy="1364639"/>
            </a:xfrm>
            <a:prstGeom prst="roundRect">
              <a:avLst>
                <a:gd name="adj" fmla="val 10000"/>
              </a:avLst>
            </a:prstGeom>
            <a:sp3d prstMaterial="plastic">
              <a:bevelT w="127000" h="25400" prst="relaxedInset"/>
            </a:sp3d>
          </p:spPr>
          <p:style>
            <a:lnRef idx="0">
              <a:schemeClr val="dk1">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17" name="Rounded Rectangle 4"/>
            <p:cNvSpPr/>
            <p:nvPr/>
          </p:nvSpPr>
          <p:spPr>
            <a:xfrm>
              <a:off x="440298" y="2973668"/>
              <a:ext cx="3089743" cy="1284701"/>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5880" tIns="41910" rIns="55880" bIns="41910" numCol="1" spcCol="1270" anchor="ctr" anchorCtr="0">
              <a:noAutofit/>
            </a:bodyPr>
            <a:lstStyle/>
            <a:p>
              <a:pPr lvl="0" algn="ctr" defTabSz="977900" rtl="0">
                <a:lnSpc>
                  <a:spcPct val="90000"/>
                </a:lnSpc>
                <a:spcBef>
                  <a:spcPct val="0"/>
                </a:spcBef>
                <a:spcAft>
                  <a:spcPct val="35000"/>
                </a:spcAft>
              </a:pPr>
              <a:r>
                <a:rPr lang="en-US" sz="2200" kern="1200" dirty="0" smtClean="0">
                  <a:latin typeface="Arial" pitchFamily="34" charset="0"/>
                  <a:cs typeface="Arial" pitchFamily="34" charset="0"/>
                </a:rPr>
                <a:t>Give public assurance that the data is credible</a:t>
              </a:r>
              <a:endParaRPr lang="en-GB" sz="2200" kern="1200" dirty="0">
                <a:latin typeface="Arial" pitchFamily="34" charset="0"/>
                <a:cs typeface="Arial" pitchFamily="34" charset="0"/>
              </a:endParaRPr>
            </a:p>
          </p:txBody>
        </p:sp>
      </p:grpSp>
      <p:grpSp>
        <p:nvGrpSpPr>
          <p:cNvPr id="18" name="Group 17"/>
          <p:cNvGrpSpPr/>
          <p:nvPr/>
        </p:nvGrpSpPr>
        <p:grpSpPr>
          <a:xfrm>
            <a:off x="5179166" y="2837638"/>
            <a:ext cx="3169681" cy="1364639"/>
            <a:chOff x="4659589" y="1359114"/>
            <a:chExt cx="3169681" cy="1364639"/>
          </a:xfrm>
          <a:scene3d>
            <a:camera prst="orthographicFront"/>
            <a:lightRig rig="threePt" dir="t">
              <a:rot lat="0" lon="0" rev="7500000"/>
            </a:lightRig>
          </a:scene3d>
        </p:grpSpPr>
        <p:sp>
          <p:nvSpPr>
            <p:cNvPr id="19" name="Rounded Rectangle 18"/>
            <p:cNvSpPr/>
            <p:nvPr/>
          </p:nvSpPr>
          <p:spPr>
            <a:xfrm>
              <a:off x="4659589" y="1359114"/>
              <a:ext cx="3169681" cy="1364639"/>
            </a:xfrm>
            <a:prstGeom prst="roundRect">
              <a:avLst>
                <a:gd name="adj" fmla="val 10000"/>
              </a:avLst>
            </a:prstGeom>
            <a:sp3d prstMaterial="plastic">
              <a:bevelT w="127000" h="25400" prst="relaxedInset"/>
            </a:sp3d>
          </p:spPr>
          <p:style>
            <a:lnRef idx="0">
              <a:schemeClr val="dk1">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20" name="Rounded Rectangle 4"/>
            <p:cNvSpPr/>
            <p:nvPr/>
          </p:nvSpPr>
          <p:spPr>
            <a:xfrm>
              <a:off x="4699558" y="1399083"/>
              <a:ext cx="3089743" cy="1284701"/>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US" sz="2200" kern="1200" dirty="0" smtClean="0">
                  <a:latin typeface="Arial" pitchFamily="34" charset="0"/>
                  <a:cs typeface="Arial" pitchFamily="34" charset="0"/>
                </a:rPr>
                <a:t>To ensure safety of patients participating in study is protected </a:t>
              </a:r>
            </a:p>
          </p:txBody>
        </p:sp>
      </p:grpSp>
      <p:grpSp>
        <p:nvGrpSpPr>
          <p:cNvPr id="21" name="Group 20"/>
          <p:cNvGrpSpPr/>
          <p:nvPr/>
        </p:nvGrpSpPr>
        <p:grpSpPr>
          <a:xfrm>
            <a:off x="5205648" y="4244554"/>
            <a:ext cx="3169681" cy="1364639"/>
            <a:chOff x="4659589" y="2933699"/>
            <a:chExt cx="3169681" cy="1364639"/>
          </a:xfrm>
          <a:scene3d>
            <a:camera prst="orthographicFront"/>
            <a:lightRig rig="threePt" dir="t">
              <a:rot lat="0" lon="0" rev="7500000"/>
            </a:lightRig>
          </a:scene3d>
        </p:grpSpPr>
        <p:sp>
          <p:nvSpPr>
            <p:cNvPr id="22" name="Rounded Rectangle 21"/>
            <p:cNvSpPr/>
            <p:nvPr/>
          </p:nvSpPr>
          <p:spPr>
            <a:xfrm>
              <a:off x="4659589" y="2933699"/>
              <a:ext cx="3169681" cy="1364639"/>
            </a:xfrm>
            <a:prstGeom prst="roundRect">
              <a:avLst>
                <a:gd name="adj" fmla="val 10000"/>
              </a:avLst>
            </a:prstGeom>
            <a:sp3d prstMaterial="plastic">
              <a:bevelT w="127000" h="25400" prst="relaxedInset"/>
            </a:sp3d>
          </p:spPr>
          <p:style>
            <a:lnRef idx="0">
              <a:schemeClr val="dk1">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23" name="Rounded Rectangle 4"/>
            <p:cNvSpPr/>
            <p:nvPr/>
          </p:nvSpPr>
          <p:spPr>
            <a:xfrm>
              <a:off x="4699558" y="2973668"/>
              <a:ext cx="3089743" cy="1284701"/>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US" sz="2200" kern="1200" dirty="0" smtClean="0">
                  <a:latin typeface="Arial" pitchFamily="34" charset="0"/>
                  <a:cs typeface="Arial" pitchFamily="34" charset="0"/>
                </a:rPr>
                <a:t>To ensure that drugs/ interventions we develop are safe for patients in the future.</a:t>
              </a:r>
            </a:p>
          </p:txBody>
        </p:sp>
      </p:grpSp>
      <p:sp>
        <p:nvSpPr>
          <p:cNvPr id="3" name="Date Placeholder 2"/>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4" name="Slide Number Placeholder 3"/>
          <p:cNvSpPr>
            <a:spLocks noGrp="1"/>
          </p:cNvSpPr>
          <p:nvPr>
            <p:ph type="sldNum" sz="quarter" idx="12"/>
          </p:nvPr>
        </p:nvSpPr>
        <p:spPr/>
        <p:txBody>
          <a:bodyPr/>
          <a:lstStyle/>
          <a:p>
            <a:fld id="{DF712509-B2D8-49A7-9B4E-EAA80B7E8F50}" type="slidenum">
              <a:rPr lang="en-GB" smtClean="0"/>
              <a:t>6</a:t>
            </a:fld>
            <a:endParaRPr lang="en-GB"/>
          </a:p>
        </p:txBody>
      </p:sp>
    </p:spTree>
    <p:extLst>
      <p:ext uri="{BB962C8B-B14F-4D97-AF65-F5344CB8AC3E}">
        <p14:creationId xmlns:p14="http://schemas.microsoft.com/office/powerpoint/2010/main" val="2478273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1415"/>
            <a:ext cx="6839998" cy="977900"/>
          </a:xfrm>
        </p:spPr>
        <p:txBody>
          <a:bodyPr>
            <a:normAutofit/>
          </a:bodyPr>
          <a:lstStyle/>
          <a:p>
            <a:pPr algn="l"/>
            <a:r>
              <a:rPr lang="en-GB" dirty="0">
                <a:solidFill>
                  <a:srgbClr val="FF0000"/>
                </a:solidFill>
              </a:rPr>
              <a:t>Brief History</a:t>
            </a:r>
            <a:endParaRPr lang="en-GB" dirty="0">
              <a:solidFill>
                <a:srgbClr val="FF0000"/>
              </a:solidFill>
              <a:effectLst/>
              <a:latin typeface="Arial" charset="0"/>
            </a:endParaRPr>
          </a:p>
        </p:txBody>
      </p:sp>
      <p:sp>
        <p:nvSpPr>
          <p:cNvPr id="13" name="Rectangle 12"/>
          <p:cNvSpPr/>
          <p:nvPr/>
        </p:nvSpPr>
        <p:spPr>
          <a:xfrm>
            <a:off x="3814763" y="3832811"/>
            <a:ext cx="1514474" cy="646331"/>
          </a:xfrm>
          <a:prstGeom prst="rect">
            <a:avLst/>
          </a:prstGeom>
        </p:spPr>
        <p:txBody>
          <a:bodyPr wrap="square">
            <a:spAutoFit/>
          </a:bodyPr>
          <a:lstStyle/>
          <a:p>
            <a:pPr algn="ctr"/>
            <a:r>
              <a:rPr lang="en-GB" b="1" dirty="0">
                <a:solidFill>
                  <a:schemeClr val="bg1"/>
                </a:solidFill>
              </a:rPr>
              <a:t>Precision</a:t>
            </a:r>
          </a:p>
          <a:p>
            <a:pPr algn="ctr"/>
            <a:r>
              <a:rPr lang="en-GB" b="1" dirty="0">
                <a:solidFill>
                  <a:schemeClr val="bg1"/>
                </a:solidFill>
              </a:rPr>
              <a:t>Medicine</a:t>
            </a:r>
          </a:p>
        </p:txBody>
      </p:sp>
      <p:sp>
        <p:nvSpPr>
          <p:cNvPr id="3" name="Rectangle 2"/>
          <p:cNvSpPr/>
          <p:nvPr/>
        </p:nvSpPr>
        <p:spPr>
          <a:xfrm>
            <a:off x="538843" y="1984146"/>
            <a:ext cx="8066314" cy="707886"/>
          </a:xfrm>
          <a:prstGeom prst="rect">
            <a:avLst/>
          </a:prstGeom>
        </p:spPr>
        <p:txBody>
          <a:bodyPr wrap="square">
            <a:spAutoFit/>
          </a:bodyPr>
          <a:lstStyle/>
          <a:p>
            <a:pPr marL="342900" indent="-342900" algn="just">
              <a:buFont typeface="Arial" panose="020B0604020202020204" pitchFamily="34" charset="0"/>
              <a:buChar char="•"/>
            </a:pPr>
            <a:endParaRPr lang="en-GB" sz="2000" dirty="0" smtClean="0"/>
          </a:p>
          <a:p>
            <a:pPr marL="342900" indent="-342900" algn="just">
              <a:buFont typeface="Arial" panose="020B0604020202020204" pitchFamily="34" charset="0"/>
              <a:buChar char="•"/>
            </a:pPr>
            <a:endParaRPr lang="en-GB" sz="2000" dirty="0"/>
          </a:p>
        </p:txBody>
      </p:sp>
      <p:sp>
        <p:nvSpPr>
          <p:cNvPr id="4" name="Rectangle 3"/>
          <p:cNvSpPr/>
          <p:nvPr/>
        </p:nvSpPr>
        <p:spPr>
          <a:xfrm>
            <a:off x="391886" y="1536079"/>
            <a:ext cx="8182578" cy="1569660"/>
          </a:xfrm>
          <a:prstGeom prst="rect">
            <a:avLst/>
          </a:prstGeom>
        </p:spPr>
        <p:txBody>
          <a:bodyPr wrap="square">
            <a:spAutoFit/>
          </a:bodyPr>
          <a:lstStyle/>
          <a:p>
            <a:pPr algn="just"/>
            <a:endParaRPr lang="en-GB" sz="2400" dirty="0" smtClean="0"/>
          </a:p>
          <a:p>
            <a:pPr algn="just"/>
            <a:endParaRPr lang="en-GB" sz="2400" dirty="0"/>
          </a:p>
          <a:p>
            <a:pPr marL="342900" indent="-342900" algn="just">
              <a:buFont typeface="Arial" panose="020B0604020202020204" pitchFamily="34" charset="0"/>
              <a:buChar char="•"/>
            </a:pPr>
            <a:endParaRPr lang="en-GB" sz="2400" dirty="0"/>
          </a:p>
          <a:p>
            <a:pPr algn="just"/>
            <a:endParaRPr lang="en-GB" sz="2400" dirty="0">
              <a:latin typeface="Arial" panose="020B0604020202020204" pitchFamily="34" charset="0"/>
              <a:cs typeface="Arial" panose="020B0604020202020204" pitchFamily="34" charset="0"/>
            </a:endParaRPr>
          </a:p>
        </p:txBody>
      </p:sp>
      <p:sp>
        <p:nvSpPr>
          <p:cNvPr id="6" name="Isosceles Triangle 5"/>
          <p:cNvSpPr/>
          <p:nvPr/>
        </p:nvSpPr>
        <p:spPr>
          <a:xfrm>
            <a:off x="1473894" y="2983867"/>
            <a:ext cx="6124190" cy="3198168"/>
          </a:xfrm>
          <a:prstGeom prst="triangl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w="25400" cap="flat" cmpd="sng" algn="ctr">
            <a:solidFill>
              <a:srgbClr val="BBE0E3">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mn-cs"/>
            </a:endParaRPr>
          </a:p>
        </p:txBody>
      </p:sp>
      <p:pic>
        <p:nvPicPr>
          <p:cNvPr id="7" name="Picture 2"/>
          <p:cNvPicPr>
            <a:picLocks noGrp="1" noChangeAspect="1" noChangeArrowheads="1"/>
          </p:cNvPicPr>
          <p:nvPr>
            <p:ph idx="4294967295"/>
          </p:nvPr>
        </p:nvPicPr>
        <p:blipFill>
          <a:blip r:embed="rId2" cstate="print"/>
          <a:srcRect/>
          <a:stretch>
            <a:fillRect/>
          </a:stretch>
        </p:blipFill>
        <p:spPr>
          <a:xfrm>
            <a:off x="1396631" y="3006263"/>
            <a:ext cx="1325562" cy="1063625"/>
          </a:xfrm>
        </p:spPr>
      </p:pic>
      <p:pic>
        <p:nvPicPr>
          <p:cNvPr id="8" name="Picture 2"/>
          <p:cNvPicPr>
            <a:picLocks noGrp="1" noChangeAspect="1" noChangeArrowheads="1"/>
          </p:cNvPicPr>
          <p:nvPr>
            <p:ph idx="4294967295"/>
          </p:nvPr>
        </p:nvPicPr>
        <p:blipFill>
          <a:blip r:embed="rId2" cstate="print"/>
          <a:srcRect/>
          <a:stretch>
            <a:fillRect/>
          </a:stretch>
        </p:blipFill>
        <p:spPr>
          <a:xfrm>
            <a:off x="419444" y="4334161"/>
            <a:ext cx="1325562" cy="1063625"/>
          </a:xfrm>
        </p:spPr>
      </p:pic>
      <p:pic>
        <p:nvPicPr>
          <p:cNvPr id="9" name="Picture 2"/>
          <p:cNvPicPr>
            <a:picLocks noGrp="1" noChangeAspect="1" noChangeArrowheads="1"/>
          </p:cNvPicPr>
          <p:nvPr>
            <p:ph idx="4294967295"/>
          </p:nvPr>
        </p:nvPicPr>
        <p:blipFill>
          <a:blip r:embed="rId2" cstate="print"/>
          <a:srcRect/>
          <a:stretch>
            <a:fillRect/>
          </a:stretch>
        </p:blipFill>
        <p:spPr>
          <a:xfrm>
            <a:off x="2361085" y="1669915"/>
            <a:ext cx="1325562" cy="1063625"/>
          </a:xfrm>
        </p:spPr>
      </p:pic>
      <p:pic>
        <p:nvPicPr>
          <p:cNvPr id="10" name="Picture 2"/>
          <p:cNvPicPr>
            <a:picLocks noGrp="1" noChangeAspect="1" noChangeArrowheads="1"/>
          </p:cNvPicPr>
          <p:nvPr>
            <p:ph idx="4294967295"/>
          </p:nvPr>
        </p:nvPicPr>
        <p:blipFill>
          <a:blip r:embed="rId2" cstate="print"/>
          <a:srcRect/>
          <a:stretch>
            <a:fillRect/>
          </a:stretch>
        </p:blipFill>
        <p:spPr>
          <a:xfrm>
            <a:off x="7515151" y="4515061"/>
            <a:ext cx="1325562" cy="1063625"/>
          </a:xfrm>
        </p:spPr>
      </p:pic>
      <p:pic>
        <p:nvPicPr>
          <p:cNvPr id="11" name="Picture 2"/>
          <p:cNvPicPr>
            <a:picLocks noGrp="1" noChangeAspect="1" noChangeArrowheads="1"/>
          </p:cNvPicPr>
          <p:nvPr>
            <p:ph idx="4294967295"/>
          </p:nvPr>
        </p:nvPicPr>
        <p:blipFill>
          <a:blip r:embed="rId2" cstate="print"/>
          <a:srcRect/>
          <a:stretch>
            <a:fillRect/>
          </a:stretch>
        </p:blipFill>
        <p:spPr>
          <a:xfrm>
            <a:off x="6913286" y="3326272"/>
            <a:ext cx="1325562" cy="1063625"/>
          </a:xfrm>
        </p:spPr>
      </p:pic>
      <p:pic>
        <p:nvPicPr>
          <p:cNvPr id="12" name="Picture 2"/>
          <p:cNvPicPr>
            <a:picLocks noGrp="1" noChangeAspect="1" noChangeArrowheads="1"/>
          </p:cNvPicPr>
          <p:nvPr>
            <p:ph idx="4294967295"/>
          </p:nvPr>
        </p:nvPicPr>
        <p:blipFill>
          <a:blip r:embed="rId2" cstate="print"/>
          <a:srcRect/>
          <a:stretch>
            <a:fillRect/>
          </a:stretch>
        </p:blipFill>
        <p:spPr>
          <a:xfrm>
            <a:off x="6205280" y="2401169"/>
            <a:ext cx="1325562" cy="1063625"/>
          </a:xfrm>
        </p:spPr>
      </p:pic>
      <p:pic>
        <p:nvPicPr>
          <p:cNvPr id="14" name="Picture 2"/>
          <p:cNvPicPr>
            <a:picLocks noGrp="1" noChangeAspect="1" noChangeArrowheads="1"/>
          </p:cNvPicPr>
          <p:nvPr>
            <p:ph idx="4294967295"/>
          </p:nvPr>
        </p:nvPicPr>
        <p:blipFill>
          <a:blip r:embed="rId2" cstate="print"/>
          <a:srcRect/>
          <a:stretch>
            <a:fillRect/>
          </a:stretch>
        </p:blipFill>
        <p:spPr>
          <a:xfrm>
            <a:off x="3873208" y="1318044"/>
            <a:ext cx="1325562" cy="1059233"/>
          </a:xfrm>
        </p:spPr>
      </p:pic>
      <p:cxnSp>
        <p:nvCxnSpPr>
          <p:cNvPr id="15" name="Straight Connector 14"/>
          <p:cNvCxnSpPr/>
          <p:nvPr/>
        </p:nvCxnSpPr>
        <p:spPr>
          <a:xfrm>
            <a:off x="1592867" y="5331232"/>
            <a:ext cx="1879" cy="749159"/>
          </a:xfrm>
          <a:prstGeom prst="line">
            <a:avLst/>
          </a:prstGeom>
          <a:noFill/>
          <a:ln w="38100" cap="flat" cmpd="sng" algn="ctr">
            <a:solidFill>
              <a:srgbClr val="000000"/>
            </a:solidFill>
            <a:prstDash val="solid"/>
          </a:ln>
          <a:effectLst/>
        </p:spPr>
      </p:cxnSp>
      <p:cxnSp>
        <p:nvCxnSpPr>
          <p:cNvPr id="16" name="Straight Connector 15"/>
          <p:cNvCxnSpPr/>
          <p:nvPr/>
        </p:nvCxnSpPr>
        <p:spPr>
          <a:xfrm>
            <a:off x="3052652" y="2607396"/>
            <a:ext cx="1" cy="1873204"/>
          </a:xfrm>
          <a:prstGeom prst="line">
            <a:avLst/>
          </a:prstGeom>
          <a:noFill/>
          <a:ln w="38100" cap="flat" cmpd="sng" algn="ctr">
            <a:solidFill>
              <a:srgbClr val="000000"/>
            </a:solidFill>
            <a:prstDash val="solid"/>
          </a:ln>
          <a:effectLst/>
        </p:spPr>
      </p:cxnSp>
      <p:cxnSp>
        <p:nvCxnSpPr>
          <p:cNvPr id="17" name="Straight Connector 16"/>
          <p:cNvCxnSpPr>
            <a:stCxn id="14" idx="2"/>
            <a:endCxn id="6" idx="0"/>
          </p:cNvCxnSpPr>
          <p:nvPr/>
        </p:nvCxnSpPr>
        <p:spPr>
          <a:xfrm>
            <a:off x="4535989" y="2377277"/>
            <a:ext cx="0" cy="606590"/>
          </a:xfrm>
          <a:prstGeom prst="line">
            <a:avLst/>
          </a:prstGeom>
          <a:noFill/>
          <a:ln w="38100" cap="flat" cmpd="sng" algn="ctr">
            <a:solidFill>
              <a:srgbClr val="000000"/>
            </a:solidFill>
            <a:prstDash val="solid"/>
          </a:ln>
          <a:effectLst/>
        </p:spPr>
      </p:cxnSp>
      <p:cxnSp>
        <p:nvCxnSpPr>
          <p:cNvPr id="18" name="Straight Connector 17"/>
          <p:cNvCxnSpPr/>
          <p:nvPr/>
        </p:nvCxnSpPr>
        <p:spPr>
          <a:xfrm flipH="1">
            <a:off x="2561819" y="3978954"/>
            <a:ext cx="1518" cy="1072214"/>
          </a:xfrm>
          <a:prstGeom prst="line">
            <a:avLst/>
          </a:prstGeom>
          <a:noFill/>
          <a:ln w="38100" cap="flat" cmpd="sng" algn="ctr">
            <a:solidFill>
              <a:srgbClr val="000000"/>
            </a:solidFill>
            <a:prstDash val="solid"/>
          </a:ln>
          <a:effectLst/>
        </p:spPr>
      </p:cxnSp>
      <p:cxnSp>
        <p:nvCxnSpPr>
          <p:cNvPr id="19" name="Straight Connector 18"/>
          <p:cNvCxnSpPr/>
          <p:nvPr/>
        </p:nvCxnSpPr>
        <p:spPr>
          <a:xfrm>
            <a:off x="7565902" y="5542767"/>
            <a:ext cx="25534" cy="594469"/>
          </a:xfrm>
          <a:prstGeom prst="line">
            <a:avLst/>
          </a:prstGeom>
          <a:noFill/>
          <a:ln w="38100" cap="flat" cmpd="sng" algn="ctr">
            <a:solidFill>
              <a:srgbClr val="000000"/>
            </a:solidFill>
            <a:prstDash val="solid"/>
          </a:ln>
          <a:effectLst/>
        </p:spPr>
      </p:cxnSp>
      <p:cxnSp>
        <p:nvCxnSpPr>
          <p:cNvPr id="20" name="Straight Connector 19"/>
          <p:cNvCxnSpPr/>
          <p:nvPr/>
        </p:nvCxnSpPr>
        <p:spPr>
          <a:xfrm>
            <a:off x="6967723" y="4334161"/>
            <a:ext cx="0" cy="1208606"/>
          </a:xfrm>
          <a:prstGeom prst="line">
            <a:avLst/>
          </a:prstGeom>
          <a:noFill/>
          <a:ln w="38100" cap="flat" cmpd="sng" algn="ctr">
            <a:solidFill>
              <a:srgbClr val="000000"/>
            </a:solidFill>
            <a:prstDash val="solid"/>
          </a:ln>
          <a:effectLst/>
        </p:spPr>
      </p:cxnSp>
      <p:cxnSp>
        <p:nvCxnSpPr>
          <p:cNvPr id="21" name="Straight Connector 20"/>
          <p:cNvCxnSpPr/>
          <p:nvPr/>
        </p:nvCxnSpPr>
        <p:spPr>
          <a:xfrm>
            <a:off x="6199558" y="3419970"/>
            <a:ext cx="5722" cy="1248787"/>
          </a:xfrm>
          <a:prstGeom prst="line">
            <a:avLst/>
          </a:prstGeom>
          <a:noFill/>
          <a:ln w="38100" cap="flat" cmpd="sng" algn="ctr">
            <a:solidFill>
              <a:srgbClr val="000000"/>
            </a:solidFill>
            <a:prstDash val="solid"/>
          </a:ln>
          <a:effectLst/>
        </p:spPr>
      </p:cxnSp>
      <p:sp>
        <p:nvSpPr>
          <p:cNvPr id="54" name="Pentagon 53"/>
          <p:cNvSpPr/>
          <p:nvPr/>
        </p:nvSpPr>
        <p:spPr>
          <a:xfrm>
            <a:off x="4571999" y="2476151"/>
            <a:ext cx="1905291"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solidFill>
                  <a:schemeClr val="tx1"/>
                </a:solidFill>
              </a:rPr>
              <a:t>Nurenburg</a:t>
            </a:r>
            <a:r>
              <a:rPr lang="en-GB" dirty="0" smtClean="0">
                <a:solidFill>
                  <a:schemeClr val="tx1"/>
                </a:solidFill>
              </a:rPr>
              <a:t> Code</a:t>
            </a:r>
            <a:endParaRPr lang="en-GB" dirty="0">
              <a:solidFill>
                <a:schemeClr val="tx1"/>
              </a:solidFill>
            </a:endParaRPr>
          </a:p>
        </p:txBody>
      </p:sp>
      <p:sp>
        <p:nvSpPr>
          <p:cNvPr id="57" name="Pentagon 56"/>
          <p:cNvSpPr/>
          <p:nvPr/>
        </p:nvSpPr>
        <p:spPr>
          <a:xfrm>
            <a:off x="2565710" y="4613948"/>
            <a:ext cx="1984086"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MRC GCP</a:t>
            </a:r>
            <a:endParaRPr lang="en-GB" dirty="0">
              <a:solidFill>
                <a:schemeClr val="tx1"/>
              </a:solidFill>
            </a:endParaRPr>
          </a:p>
        </p:txBody>
      </p:sp>
      <p:sp>
        <p:nvSpPr>
          <p:cNvPr id="58" name="Pentagon 57"/>
          <p:cNvSpPr/>
          <p:nvPr/>
        </p:nvSpPr>
        <p:spPr>
          <a:xfrm>
            <a:off x="1612092" y="5567383"/>
            <a:ext cx="2261116"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UK Law</a:t>
            </a:r>
            <a:endParaRPr lang="en-GB" dirty="0">
              <a:solidFill>
                <a:schemeClr val="tx1"/>
              </a:solidFill>
            </a:endParaRPr>
          </a:p>
        </p:txBody>
      </p:sp>
      <p:sp>
        <p:nvSpPr>
          <p:cNvPr id="59" name="Pentagon 58"/>
          <p:cNvSpPr/>
          <p:nvPr/>
        </p:nvSpPr>
        <p:spPr>
          <a:xfrm rot="10800000" flipV="1">
            <a:off x="4595224" y="3883425"/>
            <a:ext cx="157064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ICH-GCP</a:t>
            </a:r>
            <a:endParaRPr lang="en-GB" dirty="0">
              <a:solidFill>
                <a:schemeClr val="tx1"/>
              </a:solidFill>
            </a:endParaRPr>
          </a:p>
        </p:txBody>
      </p:sp>
      <p:sp>
        <p:nvSpPr>
          <p:cNvPr id="60" name="Pentagon 59"/>
          <p:cNvSpPr/>
          <p:nvPr/>
        </p:nvSpPr>
        <p:spPr>
          <a:xfrm flipH="1">
            <a:off x="5099116" y="4742862"/>
            <a:ext cx="1851886"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European Directive</a:t>
            </a:r>
            <a:endParaRPr lang="en-GB" dirty="0">
              <a:solidFill>
                <a:schemeClr val="tx1"/>
              </a:solidFill>
            </a:endParaRPr>
          </a:p>
        </p:txBody>
      </p:sp>
      <p:sp>
        <p:nvSpPr>
          <p:cNvPr id="61" name="Pentagon 60"/>
          <p:cNvSpPr/>
          <p:nvPr/>
        </p:nvSpPr>
        <p:spPr>
          <a:xfrm flipH="1">
            <a:off x="3950471" y="5652604"/>
            <a:ext cx="3647612"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 Policy framework for health and social Care Research</a:t>
            </a:r>
            <a:endParaRPr lang="en-GB" dirty="0">
              <a:solidFill>
                <a:schemeClr val="tx1"/>
              </a:solidFill>
            </a:endParaRPr>
          </a:p>
        </p:txBody>
      </p:sp>
      <p:sp>
        <p:nvSpPr>
          <p:cNvPr id="64" name="Pentagon 63"/>
          <p:cNvSpPr/>
          <p:nvPr/>
        </p:nvSpPr>
        <p:spPr>
          <a:xfrm>
            <a:off x="3055026" y="3339034"/>
            <a:ext cx="1863004"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Declaration of Helsinki</a:t>
            </a:r>
            <a:endParaRPr lang="en-GB" dirty="0">
              <a:solidFill>
                <a:schemeClr val="tx1"/>
              </a:solidFill>
            </a:endParaRPr>
          </a:p>
        </p:txBody>
      </p:sp>
      <p:sp>
        <p:nvSpPr>
          <p:cNvPr id="66" name="TextBox 65"/>
          <p:cNvSpPr txBox="1"/>
          <p:nvPr/>
        </p:nvSpPr>
        <p:spPr>
          <a:xfrm>
            <a:off x="4162815" y="1867235"/>
            <a:ext cx="746347" cy="369332"/>
          </a:xfrm>
          <a:prstGeom prst="rect">
            <a:avLst/>
          </a:prstGeom>
          <a:noFill/>
        </p:spPr>
        <p:txBody>
          <a:bodyPr wrap="square" rtlCol="0">
            <a:spAutoFit/>
          </a:bodyPr>
          <a:lstStyle/>
          <a:p>
            <a:r>
              <a:rPr lang="en-GB" b="1" dirty="0" smtClean="0"/>
              <a:t>1947</a:t>
            </a:r>
            <a:endParaRPr lang="en-GB" b="1" dirty="0"/>
          </a:p>
        </p:txBody>
      </p:sp>
      <p:sp>
        <p:nvSpPr>
          <p:cNvPr id="68" name="TextBox 67"/>
          <p:cNvSpPr txBox="1"/>
          <p:nvPr/>
        </p:nvSpPr>
        <p:spPr>
          <a:xfrm>
            <a:off x="2673652" y="2189435"/>
            <a:ext cx="746347" cy="369332"/>
          </a:xfrm>
          <a:prstGeom prst="rect">
            <a:avLst/>
          </a:prstGeom>
          <a:noFill/>
        </p:spPr>
        <p:txBody>
          <a:bodyPr wrap="square" rtlCol="0">
            <a:spAutoFit/>
          </a:bodyPr>
          <a:lstStyle/>
          <a:p>
            <a:r>
              <a:rPr lang="en-GB" b="1" dirty="0" smtClean="0"/>
              <a:t>1964</a:t>
            </a:r>
            <a:endParaRPr lang="en-GB" b="1" dirty="0"/>
          </a:p>
        </p:txBody>
      </p:sp>
      <p:sp>
        <p:nvSpPr>
          <p:cNvPr id="69" name="TextBox 68"/>
          <p:cNvSpPr txBox="1"/>
          <p:nvPr/>
        </p:nvSpPr>
        <p:spPr>
          <a:xfrm>
            <a:off x="7845283" y="5062359"/>
            <a:ext cx="746347" cy="369332"/>
          </a:xfrm>
          <a:prstGeom prst="rect">
            <a:avLst/>
          </a:prstGeom>
          <a:noFill/>
        </p:spPr>
        <p:txBody>
          <a:bodyPr wrap="square" rtlCol="0">
            <a:spAutoFit/>
          </a:bodyPr>
          <a:lstStyle/>
          <a:p>
            <a:r>
              <a:rPr lang="en-GB" b="1" dirty="0" smtClean="0"/>
              <a:t>2018</a:t>
            </a:r>
            <a:endParaRPr lang="en-GB" b="1" dirty="0"/>
          </a:p>
        </p:txBody>
      </p:sp>
      <p:sp>
        <p:nvSpPr>
          <p:cNvPr id="70" name="TextBox 69"/>
          <p:cNvSpPr txBox="1"/>
          <p:nvPr/>
        </p:nvSpPr>
        <p:spPr>
          <a:xfrm>
            <a:off x="7224909" y="3856563"/>
            <a:ext cx="746347" cy="369332"/>
          </a:xfrm>
          <a:prstGeom prst="rect">
            <a:avLst/>
          </a:prstGeom>
          <a:noFill/>
        </p:spPr>
        <p:txBody>
          <a:bodyPr wrap="square" rtlCol="0">
            <a:spAutoFit/>
          </a:bodyPr>
          <a:lstStyle/>
          <a:p>
            <a:r>
              <a:rPr lang="en-GB" b="1" dirty="0" smtClean="0"/>
              <a:t>2001</a:t>
            </a:r>
            <a:endParaRPr lang="en-GB" b="1" dirty="0"/>
          </a:p>
        </p:txBody>
      </p:sp>
      <p:sp>
        <p:nvSpPr>
          <p:cNvPr id="71" name="TextBox 70"/>
          <p:cNvSpPr txBox="1"/>
          <p:nvPr/>
        </p:nvSpPr>
        <p:spPr>
          <a:xfrm>
            <a:off x="6514416" y="2904675"/>
            <a:ext cx="746347" cy="369332"/>
          </a:xfrm>
          <a:prstGeom prst="rect">
            <a:avLst/>
          </a:prstGeom>
          <a:noFill/>
        </p:spPr>
        <p:txBody>
          <a:bodyPr wrap="square" rtlCol="0">
            <a:spAutoFit/>
          </a:bodyPr>
          <a:lstStyle/>
          <a:p>
            <a:r>
              <a:rPr lang="en-GB" b="1" dirty="0" smtClean="0"/>
              <a:t>1996</a:t>
            </a:r>
            <a:endParaRPr lang="en-GB" b="1" dirty="0"/>
          </a:p>
        </p:txBody>
      </p:sp>
      <p:sp>
        <p:nvSpPr>
          <p:cNvPr id="72" name="TextBox 71"/>
          <p:cNvSpPr txBox="1"/>
          <p:nvPr/>
        </p:nvSpPr>
        <p:spPr>
          <a:xfrm>
            <a:off x="1703098" y="3541603"/>
            <a:ext cx="746347" cy="369332"/>
          </a:xfrm>
          <a:prstGeom prst="rect">
            <a:avLst/>
          </a:prstGeom>
          <a:noFill/>
        </p:spPr>
        <p:txBody>
          <a:bodyPr wrap="square" rtlCol="0">
            <a:spAutoFit/>
          </a:bodyPr>
          <a:lstStyle/>
          <a:p>
            <a:r>
              <a:rPr lang="en-GB" b="1" dirty="0" smtClean="0"/>
              <a:t>1996</a:t>
            </a:r>
            <a:endParaRPr lang="en-GB" b="1" dirty="0"/>
          </a:p>
        </p:txBody>
      </p:sp>
      <p:sp>
        <p:nvSpPr>
          <p:cNvPr id="73" name="TextBox 72"/>
          <p:cNvSpPr txBox="1"/>
          <p:nvPr/>
        </p:nvSpPr>
        <p:spPr>
          <a:xfrm>
            <a:off x="710826" y="4856264"/>
            <a:ext cx="746347" cy="369332"/>
          </a:xfrm>
          <a:prstGeom prst="rect">
            <a:avLst/>
          </a:prstGeom>
          <a:noFill/>
        </p:spPr>
        <p:txBody>
          <a:bodyPr wrap="square" rtlCol="0">
            <a:spAutoFit/>
          </a:bodyPr>
          <a:lstStyle/>
          <a:p>
            <a:r>
              <a:rPr lang="en-GB" b="1" dirty="0" smtClean="0"/>
              <a:t>2004</a:t>
            </a:r>
            <a:endParaRPr lang="en-GB" b="1" dirty="0"/>
          </a:p>
        </p:txBody>
      </p:sp>
      <p:sp>
        <p:nvSpPr>
          <p:cNvPr id="5" name="Date Placeholder 4"/>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22" name="Slide Number Placeholder 21"/>
          <p:cNvSpPr>
            <a:spLocks noGrp="1"/>
          </p:cNvSpPr>
          <p:nvPr>
            <p:ph type="sldNum" sz="quarter" idx="12"/>
          </p:nvPr>
        </p:nvSpPr>
        <p:spPr/>
        <p:txBody>
          <a:bodyPr/>
          <a:lstStyle/>
          <a:p>
            <a:fld id="{DF712509-B2D8-49A7-9B4E-EAA80B7E8F50}" type="slidenum">
              <a:rPr lang="en-GB" smtClean="0"/>
              <a:t>7</a:t>
            </a:fld>
            <a:endParaRPr lang="en-GB"/>
          </a:p>
        </p:txBody>
      </p:sp>
    </p:spTree>
    <p:extLst>
      <p:ext uri="{BB962C8B-B14F-4D97-AF65-F5344CB8AC3E}">
        <p14:creationId xmlns:p14="http://schemas.microsoft.com/office/powerpoint/2010/main" val="2708906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6256"/>
            <a:ext cx="6342611" cy="1014152"/>
          </a:xfrm>
        </p:spPr>
        <p:txBody>
          <a:bodyPr>
            <a:normAutofit fontScale="90000"/>
          </a:bodyPr>
          <a:lstStyle/>
          <a:p>
            <a:pPr algn="l"/>
            <a:r>
              <a:rPr lang="en-GB" dirty="0">
                <a:solidFill>
                  <a:srgbClr val="FF0000"/>
                </a:solidFill>
                <a:latin typeface="Arial" panose="020B0604020202020204" pitchFamily="34" charset="0"/>
                <a:cs typeface="Arial" panose="020B0604020202020204" pitchFamily="34" charset="0"/>
              </a:rPr>
              <a:t>Research Governance Framework</a:t>
            </a:r>
          </a:p>
        </p:txBody>
      </p:sp>
      <p:sp>
        <p:nvSpPr>
          <p:cNvPr id="3" name="Rectangle 2"/>
          <p:cNvSpPr/>
          <p:nvPr/>
        </p:nvSpPr>
        <p:spPr>
          <a:xfrm>
            <a:off x="280756" y="1576188"/>
            <a:ext cx="8299512" cy="4647426"/>
          </a:xfrm>
          <a:prstGeom prst="rect">
            <a:avLst/>
          </a:prstGeom>
        </p:spPr>
        <p:txBody>
          <a:bodyPr wrap="square">
            <a:spAutoFit/>
          </a:bodyPr>
          <a:lstStyle/>
          <a:p>
            <a:pPr marL="457200" indent="-457200">
              <a:buFont typeface="Arial" panose="020B0604020202020204" pitchFamily="34" charset="0"/>
              <a:buChar char="•"/>
            </a:pPr>
            <a:r>
              <a:rPr lang="en-GB" sz="3000" dirty="0">
                <a:latin typeface="Arial" panose="020B0604020202020204" pitchFamily="34" charset="0"/>
                <a:cs typeface="Arial" panose="020B0604020202020204" pitchFamily="34" charset="0"/>
              </a:rPr>
              <a:t>Introduced to ensure a common quality standard applied to </a:t>
            </a:r>
            <a:r>
              <a:rPr lang="en-GB" sz="3000" b="1" dirty="0">
                <a:latin typeface="Arial" panose="020B0604020202020204" pitchFamily="34" charset="0"/>
                <a:cs typeface="Arial" panose="020B0604020202020204" pitchFamily="34" charset="0"/>
              </a:rPr>
              <a:t>all </a:t>
            </a:r>
            <a:r>
              <a:rPr lang="en-GB" sz="3000" dirty="0">
                <a:latin typeface="Arial" panose="020B0604020202020204" pitchFamily="34" charset="0"/>
                <a:cs typeface="Arial" panose="020B0604020202020204" pitchFamily="34" charset="0"/>
              </a:rPr>
              <a:t>research in the NHS</a:t>
            </a:r>
          </a:p>
          <a:p>
            <a:pPr marL="457200" indent="-457200">
              <a:buFont typeface="Arial" panose="020B0604020202020204" pitchFamily="34" charset="0"/>
              <a:buChar char="•"/>
            </a:pPr>
            <a:r>
              <a:rPr lang="en-GB" sz="3000" dirty="0">
                <a:latin typeface="Arial" panose="020B0604020202020204" pitchFamily="34" charset="0"/>
                <a:cs typeface="Arial" panose="020B0604020202020204" pitchFamily="34" charset="0"/>
              </a:rPr>
              <a:t>Not law but must be adhered to for all studies conducted within the NHS in England</a:t>
            </a:r>
          </a:p>
          <a:p>
            <a:pPr marL="457200" indent="-457200">
              <a:buFont typeface="Arial" panose="020B0604020202020204" pitchFamily="34" charset="0"/>
              <a:buChar char="•"/>
            </a:pPr>
            <a:r>
              <a:rPr lang="en-GB" sz="3000" dirty="0">
                <a:latin typeface="Arial" panose="020B0604020202020204" pitchFamily="34" charset="0"/>
                <a:cs typeface="Arial" panose="020B0604020202020204" pitchFamily="34" charset="0"/>
              </a:rPr>
              <a:t>Outlines the standards and principles of good governance that apply to all research involving patients, includes clinical and non-clinical research</a:t>
            </a:r>
          </a:p>
          <a:p>
            <a:pPr lvl="1"/>
            <a:endParaRPr lang="en-GB" sz="3200" dirty="0" smtClean="0"/>
          </a:p>
          <a:p>
            <a:pPr marL="285750" indent="-285750">
              <a:buFont typeface="Arial" panose="020B0604020202020204" pitchFamily="34" charset="0"/>
              <a:buChar char="•"/>
            </a:pPr>
            <a:endParaRPr lang="en-GB" sz="2400" dirty="0"/>
          </a:p>
        </p:txBody>
      </p:sp>
      <p:sp>
        <p:nvSpPr>
          <p:cNvPr id="4" name="Date Placeholder 3"/>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5" name="Slide Number Placeholder 4"/>
          <p:cNvSpPr>
            <a:spLocks noGrp="1"/>
          </p:cNvSpPr>
          <p:nvPr>
            <p:ph type="sldNum" sz="quarter" idx="12"/>
          </p:nvPr>
        </p:nvSpPr>
        <p:spPr/>
        <p:txBody>
          <a:bodyPr/>
          <a:lstStyle/>
          <a:p>
            <a:fld id="{DF712509-B2D8-49A7-9B4E-EAA80B7E8F50}" type="slidenum">
              <a:rPr lang="en-GB" smtClean="0"/>
              <a:t>8</a:t>
            </a:fld>
            <a:endParaRPr lang="en-GB"/>
          </a:p>
        </p:txBody>
      </p:sp>
    </p:spTree>
    <p:extLst>
      <p:ext uri="{BB962C8B-B14F-4D97-AF65-F5344CB8AC3E}">
        <p14:creationId xmlns:p14="http://schemas.microsoft.com/office/powerpoint/2010/main" val="3881689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dirty="0">
                <a:solidFill>
                  <a:srgbClr val="D81E05"/>
                </a:solidFill>
                <a:latin typeface="Arial" panose="020B0604020202020204" pitchFamily="34" charset="0"/>
                <a:cs typeface="Arial" panose="020B0604020202020204" pitchFamily="34" charset="0"/>
              </a:rPr>
              <a:t>UK Regulations</a:t>
            </a:r>
            <a:endParaRPr lang="en-GB" dirty="0">
              <a:latin typeface="Arial" panose="020B0604020202020204" pitchFamily="34" charset="0"/>
              <a:cs typeface="Arial" panose="020B0604020202020204" pitchFamily="34" charset="0"/>
            </a:endParaRPr>
          </a:p>
        </p:txBody>
      </p:sp>
      <p:graphicFrame>
        <p:nvGraphicFramePr>
          <p:cNvPr id="41" name="Content Placeholder 4"/>
          <p:cNvGraphicFramePr>
            <a:graphicFrameLocks noGrp="1"/>
          </p:cNvGraphicFramePr>
          <p:nvPr>
            <p:ph idx="1"/>
            <p:extLst>
              <p:ext uri="{D42A27DB-BD31-4B8C-83A1-F6EECF244321}">
                <p14:modId xmlns:p14="http://schemas.microsoft.com/office/powerpoint/2010/main" val="400704753"/>
              </p:ext>
            </p:extLst>
          </p:nvPr>
        </p:nvGraphicFramePr>
        <p:xfrm>
          <a:off x="395535" y="1556792"/>
          <a:ext cx="8491179"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2" name="TextBox 41"/>
          <p:cNvSpPr txBox="1"/>
          <p:nvPr/>
        </p:nvSpPr>
        <p:spPr>
          <a:xfrm>
            <a:off x="5184541" y="1650582"/>
            <a:ext cx="2404628" cy="800219"/>
          </a:xfrm>
          <a:prstGeom prst="rect">
            <a:avLst/>
          </a:prstGeom>
          <a:noFill/>
        </p:spPr>
        <p:txBody>
          <a:bodyPr wrap="square" rtlCol="0">
            <a:spAutoFit/>
          </a:bodyPr>
          <a:lstStyle/>
          <a:p>
            <a:pPr algn="ctr"/>
            <a:r>
              <a:rPr lang="en-GB" sz="900" b="1" dirty="0" smtClean="0">
                <a:latin typeface="Arial" panose="020B0604020202020204" pitchFamily="34" charset="0"/>
                <a:cs typeface="Arial" panose="020B0604020202020204" pitchFamily="34" charset="0"/>
              </a:rPr>
              <a:t>GENVASC </a:t>
            </a:r>
          </a:p>
          <a:p>
            <a:pPr marL="171450" indent="-171450">
              <a:buFont typeface="Arial" panose="020B0604020202020204" pitchFamily="34" charset="0"/>
              <a:buChar char="•"/>
            </a:pPr>
            <a:r>
              <a:rPr lang="en-GB" sz="900" dirty="0" smtClean="0">
                <a:latin typeface="Arial" panose="020B0604020202020204" pitchFamily="34" charset="0"/>
                <a:cs typeface="Arial" panose="020B0604020202020204" pitchFamily="34" charset="0"/>
              </a:rPr>
              <a:t>Information Sharing Agreements </a:t>
            </a:r>
          </a:p>
          <a:p>
            <a:pPr marL="171450" indent="-171450">
              <a:buFont typeface="Arial" panose="020B0604020202020204" pitchFamily="34" charset="0"/>
              <a:buChar char="•"/>
            </a:pPr>
            <a:r>
              <a:rPr lang="en-GB" sz="900" dirty="0" smtClean="0">
                <a:latin typeface="Arial" panose="020B0604020202020204" pitchFamily="34" charset="0"/>
                <a:cs typeface="Arial" panose="020B0604020202020204" pitchFamily="34" charset="0"/>
              </a:rPr>
              <a:t>Pseudo-</a:t>
            </a:r>
            <a:r>
              <a:rPr lang="en-GB" sz="900" dirty="0" err="1" smtClean="0">
                <a:latin typeface="Arial" panose="020B0604020202020204" pitchFamily="34" charset="0"/>
                <a:cs typeface="Arial" panose="020B0604020202020204" pitchFamily="34" charset="0"/>
              </a:rPr>
              <a:t>anonymisation</a:t>
            </a:r>
            <a:r>
              <a:rPr lang="en-GB" sz="900" dirty="0" smtClean="0">
                <a:latin typeface="Arial" panose="020B0604020202020204" pitchFamily="34" charset="0"/>
                <a:cs typeface="Arial" panose="020B0604020202020204" pitchFamily="34" charset="0"/>
              </a:rPr>
              <a:t> of data</a:t>
            </a:r>
          </a:p>
          <a:p>
            <a:pPr marL="171450" indent="-171450">
              <a:buFont typeface="Arial" panose="020B0604020202020204" pitchFamily="34" charset="0"/>
              <a:buChar char="•"/>
            </a:pPr>
            <a:r>
              <a:rPr lang="en-GB" sz="900" dirty="0" smtClean="0">
                <a:latin typeface="Arial" panose="020B0604020202020204" pitchFamily="34" charset="0"/>
                <a:cs typeface="Arial" panose="020B0604020202020204" pitchFamily="34" charset="0"/>
              </a:rPr>
              <a:t>Data held in secure hospital servers</a:t>
            </a:r>
          </a:p>
          <a:p>
            <a:r>
              <a:rPr lang="en-GB" sz="1000" dirty="0" smtClean="0"/>
              <a:t> </a:t>
            </a:r>
            <a:endParaRPr lang="en-GB" dirty="0"/>
          </a:p>
        </p:txBody>
      </p:sp>
      <p:sp>
        <p:nvSpPr>
          <p:cNvPr id="43" name="TextBox 42"/>
          <p:cNvSpPr txBox="1"/>
          <p:nvPr/>
        </p:nvSpPr>
        <p:spPr>
          <a:xfrm>
            <a:off x="6444208" y="3174453"/>
            <a:ext cx="2530624" cy="1061829"/>
          </a:xfrm>
          <a:prstGeom prst="rect">
            <a:avLst/>
          </a:prstGeom>
          <a:noFill/>
        </p:spPr>
        <p:txBody>
          <a:bodyPr wrap="square" rtlCol="0">
            <a:spAutoFit/>
          </a:bodyPr>
          <a:lstStyle/>
          <a:p>
            <a:pPr algn="ctr"/>
            <a:r>
              <a:rPr lang="en-GB" sz="900" b="1" dirty="0" smtClean="0">
                <a:latin typeface="Arial" panose="020B0604020202020204" pitchFamily="34" charset="0"/>
                <a:cs typeface="Arial" panose="020B0604020202020204" pitchFamily="34" charset="0"/>
              </a:rPr>
              <a:t>GENVASC</a:t>
            </a:r>
          </a:p>
          <a:p>
            <a:pPr marL="171450" indent="-171450">
              <a:buFont typeface="Arial" panose="020B0604020202020204" pitchFamily="34" charset="0"/>
              <a:buChar char="•"/>
            </a:pPr>
            <a:r>
              <a:rPr lang="en-GB" sz="900" dirty="0" smtClean="0">
                <a:latin typeface="Arial" panose="020B0604020202020204" pitchFamily="34" charset="0"/>
                <a:cs typeface="Arial" panose="020B0604020202020204" pitchFamily="34" charset="0"/>
              </a:rPr>
              <a:t>All study samples allocated a unique study ID at LCBRC</a:t>
            </a:r>
          </a:p>
          <a:p>
            <a:pPr marL="171450" indent="-171450">
              <a:buFont typeface="Arial" panose="020B0604020202020204" pitchFamily="34" charset="0"/>
              <a:buChar char="•"/>
            </a:pPr>
            <a:r>
              <a:rPr lang="en-GB" sz="900" dirty="0" smtClean="0">
                <a:latin typeface="Arial" panose="020B0604020202020204" pitchFamily="34" charset="0"/>
                <a:cs typeface="Arial" panose="020B0604020202020204" pitchFamily="34" charset="0"/>
              </a:rPr>
              <a:t>Samples are stored in a secure LCBRC lab </a:t>
            </a:r>
          </a:p>
          <a:p>
            <a:pPr marL="171450" indent="-171450">
              <a:buFont typeface="Arial" panose="020B0604020202020204" pitchFamily="34" charset="0"/>
              <a:buChar char="•"/>
            </a:pPr>
            <a:r>
              <a:rPr lang="en-GB" sz="900" dirty="0" smtClean="0">
                <a:latin typeface="Arial" panose="020B0604020202020204" pitchFamily="34" charset="0"/>
                <a:cs typeface="Arial" panose="020B0604020202020204" pitchFamily="34" charset="0"/>
              </a:rPr>
              <a:t>Stored samples are identifiable by unique study ID only</a:t>
            </a:r>
            <a:endParaRPr lang="en-GB" sz="900" dirty="0">
              <a:latin typeface="Arial" panose="020B0604020202020204" pitchFamily="34" charset="0"/>
              <a:cs typeface="Arial" panose="020B0604020202020204" pitchFamily="34" charset="0"/>
            </a:endParaRPr>
          </a:p>
        </p:txBody>
      </p:sp>
      <p:sp>
        <p:nvSpPr>
          <p:cNvPr id="44" name="TextBox 43"/>
          <p:cNvSpPr txBox="1"/>
          <p:nvPr/>
        </p:nvSpPr>
        <p:spPr>
          <a:xfrm>
            <a:off x="6444208" y="4943242"/>
            <a:ext cx="1964904" cy="507831"/>
          </a:xfrm>
          <a:prstGeom prst="rect">
            <a:avLst/>
          </a:prstGeom>
          <a:noFill/>
        </p:spPr>
        <p:txBody>
          <a:bodyPr wrap="square" rtlCol="0">
            <a:spAutoFit/>
          </a:bodyPr>
          <a:lstStyle/>
          <a:p>
            <a:pPr algn="ctr"/>
            <a:r>
              <a:rPr lang="en-GB" sz="900" b="1" dirty="0" smtClean="0">
                <a:latin typeface="Arial" panose="020B0604020202020204" pitchFamily="34" charset="0"/>
                <a:cs typeface="Arial" panose="020B0604020202020204" pitchFamily="34" charset="0"/>
              </a:rPr>
              <a:t>GENVASC</a:t>
            </a:r>
          </a:p>
          <a:p>
            <a:pPr marL="171450" indent="-171450">
              <a:buFont typeface="Arial" panose="020B0604020202020204" pitchFamily="34" charset="0"/>
              <a:buChar char="•"/>
            </a:pPr>
            <a:r>
              <a:rPr lang="en-GB" sz="900" dirty="0" smtClean="0">
                <a:latin typeface="Arial" panose="020B0604020202020204" pitchFamily="34" charset="0"/>
                <a:cs typeface="Arial" panose="020B0604020202020204" pitchFamily="34" charset="0"/>
              </a:rPr>
              <a:t>Ensuring participants are able to give informed consent</a:t>
            </a:r>
            <a:endParaRPr lang="en-GB" sz="900" dirty="0">
              <a:latin typeface="Arial" panose="020B0604020202020204" pitchFamily="34" charset="0"/>
              <a:cs typeface="Arial" panose="020B0604020202020204" pitchFamily="34" charset="0"/>
            </a:endParaRPr>
          </a:p>
        </p:txBody>
      </p:sp>
      <p:sp>
        <p:nvSpPr>
          <p:cNvPr id="3" name="Date Placeholder 2"/>
          <p:cNvSpPr>
            <a:spLocks noGrp="1"/>
          </p:cNvSpPr>
          <p:nvPr>
            <p:ph type="dt" sz="half" idx="10"/>
          </p:nvPr>
        </p:nvSpPr>
        <p:spPr/>
        <p:txBody>
          <a:bodyPr/>
          <a:lstStyle/>
          <a:p>
            <a:r>
              <a:rPr lang="en-GB" dirty="0" smtClean="0">
                <a:solidFill>
                  <a:schemeClr val="bg1"/>
                </a:solidFill>
              </a:rPr>
              <a:t>11/03/2019</a:t>
            </a:r>
            <a:endParaRPr lang="en-GB" dirty="0">
              <a:solidFill>
                <a:schemeClr val="bg1"/>
              </a:solidFill>
            </a:endParaRPr>
          </a:p>
        </p:txBody>
      </p:sp>
      <p:sp>
        <p:nvSpPr>
          <p:cNvPr id="4" name="Slide Number Placeholder 3"/>
          <p:cNvSpPr>
            <a:spLocks noGrp="1"/>
          </p:cNvSpPr>
          <p:nvPr>
            <p:ph type="sldNum" sz="quarter" idx="12"/>
          </p:nvPr>
        </p:nvSpPr>
        <p:spPr/>
        <p:txBody>
          <a:bodyPr/>
          <a:lstStyle/>
          <a:p>
            <a:fld id="{DF712509-B2D8-49A7-9B4E-EAA80B7E8F50}" type="slidenum">
              <a:rPr lang="en-GB" smtClean="0"/>
              <a:t>9</a:t>
            </a:fld>
            <a:endParaRPr lang="en-GB"/>
          </a:p>
        </p:txBody>
      </p:sp>
    </p:spTree>
    <p:extLst>
      <p:ext uri="{BB962C8B-B14F-4D97-AF65-F5344CB8AC3E}">
        <p14:creationId xmlns:p14="http://schemas.microsoft.com/office/powerpoint/2010/main" val="4020587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1992</TotalTime>
  <Words>2177</Words>
  <Application>Microsoft Office PowerPoint</Application>
  <PresentationFormat>On-screen Show (4:3)</PresentationFormat>
  <Paragraphs>405</Paragraphs>
  <Slides>36</Slides>
  <Notes>2</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42" baseType="lpstr">
      <vt:lpstr>Arial</vt:lpstr>
      <vt:lpstr>Calibri</vt:lpstr>
      <vt:lpstr>Calibri Light</vt:lpstr>
      <vt:lpstr>Office Theme</vt:lpstr>
      <vt:lpstr>Custom Design</vt:lpstr>
      <vt:lpstr>Acrobat Document</vt:lpstr>
      <vt:lpstr>PowerPoint Presentation</vt:lpstr>
      <vt:lpstr> </vt:lpstr>
      <vt:lpstr>Study Background  </vt:lpstr>
      <vt:lpstr>Study summary</vt:lpstr>
      <vt:lpstr> GCP BACKGROUND AND PRINCIPLES  </vt:lpstr>
      <vt:lpstr>Why do we have standards?</vt:lpstr>
      <vt:lpstr>Brief History</vt:lpstr>
      <vt:lpstr>Research Governance Framework</vt:lpstr>
      <vt:lpstr>UK Regulations</vt:lpstr>
      <vt:lpstr> STUDY SET-UP </vt:lpstr>
      <vt:lpstr> Responsibilities </vt:lpstr>
      <vt:lpstr>Approvals</vt:lpstr>
      <vt:lpstr>Essential documents</vt:lpstr>
      <vt:lpstr>Site file</vt:lpstr>
      <vt:lpstr>Protocol amendments</vt:lpstr>
      <vt:lpstr> INFORMED CONSENT </vt:lpstr>
      <vt:lpstr>What is informed consent?</vt:lpstr>
      <vt:lpstr>The process of informed consent</vt:lpstr>
      <vt:lpstr>Witnessed consent process</vt:lpstr>
      <vt:lpstr>Provide information</vt:lpstr>
      <vt:lpstr>Witnessed consent process - Providing further information</vt:lpstr>
      <vt:lpstr>Information (cont.)</vt:lpstr>
      <vt:lpstr>Agreement to proceed</vt:lpstr>
      <vt:lpstr>Optional consent</vt:lpstr>
      <vt:lpstr>Witnessed ICF template</vt:lpstr>
      <vt:lpstr>Unwitnessed consent process</vt:lpstr>
      <vt:lpstr>Agreement to proceed - Unwitnessed consent process</vt:lpstr>
      <vt:lpstr>Unwitnessed ICF template</vt:lpstr>
      <vt:lpstr>Withdrawal</vt:lpstr>
      <vt:lpstr>Document the process</vt:lpstr>
      <vt:lpstr>STUDY CONDUCT </vt:lpstr>
      <vt:lpstr>Recording data</vt:lpstr>
      <vt:lpstr>Protocol deviations</vt:lpstr>
      <vt:lpstr>Data and anonymisation</vt:lpstr>
      <vt:lpstr>Sample collection/processing</vt:lpstr>
      <vt:lpstr>PowerPoint Presentation</vt:lpstr>
    </vt:vector>
  </TitlesOfParts>
  <Company>University of Leicester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Brightling, Christopher E. (Prof.)</dc:creator>
  <cp:lastModifiedBy>Sehmi, Sukhjit</cp:lastModifiedBy>
  <cp:revision>190</cp:revision>
  <dcterms:created xsi:type="dcterms:W3CDTF">2017-03-29T07:09:11Z</dcterms:created>
  <dcterms:modified xsi:type="dcterms:W3CDTF">2020-12-03T10:36:28Z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f9377dab-c434-4907-99a1-873700757cd3</vt:lpwstr>
  </property>
</Properties>
</file>